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handoutMasterIdLst>
    <p:handoutMasterId r:id="rId31"/>
  </p:handoutMasterIdLst>
  <p:sldIdLst>
    <p:sldId id="267" r:id="rId2"/>
    <p:sldId id="332" r:id="rId3"/>
    <p:sldId id="336" r:id="rId4"/>
    <p:sldId id="334" r:id="rId5"/>
    <p:sldId id="337" r:id="rId6"/>
    <p:sldId id="339" r:id="rId7"/>
    <p:sldId id="341" r:id="rId8"/>
    <p:sldId id="338" r:id="rId9"/>
    <p:sldId id="396" r:id="rId10"/>
    <p:sldId id="397" r:id="rId11"/>
    <p:sldId id="345" r:id="rId12"/>
    <p:sldId id="398" r:id="rId13"/>
    <p:sldId id="400" r:id="rId14"/>
    <p:sldId id="335" r:id="rId15"/>
    <p:sldId id="346" r:id="rId16"/>
    <p:sldId id="394" r:id="rId17"/>
    <p:sldId id="347" r:id="rId18"/>
    <p:sldId id="395" r:id="rId19"/>
    <p:sldId id="392" r:id="rId20"/>
    <p:sldId id="349" r:id="rId21"/>
    <p:sldId id="351" r:id="rId22"/>
    <p:sldId id="352" r:id="rId23"/>
    <p:sldId id="353" r:id="rId24"/>
    <p:sldId id="355" r:id="rId25"/>
    <p:sldId id="401" r:id="rId26"/>
    <p:sldId id="357" r:id="rId27"/>
    <p:sldId id="374" r:id="rId28"/>
    <p:sldId id="333"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7D"/>
    <a:srgbClr val="F4740A"/>
    <a:srgbClr val="F6862A"/>
    <a:srgbClr val="FFFFFF"/>
    <a:srgbClr val="262626"/>
    <a:srgbClr val="2E3948"/>
    <a:srgbClr val="EC9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93" autoAdjust="0"/>
    <p:restoredTop sz="89804" autoAdjust="0"/>
  </p:normalViewPr>
  <p:slideViewPr>
    <p:cSldViewPr snapToGrid="0" snapToObjects="1">
      <p:cViewPr varScale="1">
        <p:scale>
          <a:sx n="102" d="100"/>
          <a:sy n="102" d="100"/>
        </p:scale>
        <p:origin x="1482" y="60"/>
      </p:cViewPr>
      <p:guideLst>
        <p:guide orient="horz" pos="2160"/>
        <p:guide pos="2880"/>
      </p:guideLst>
    </p:cSldViewPr>
  </p:slideViewPr>
  <p:outlineViewPr>
    <p:cViewPr>
      <p:scale>
        <a:sx n="33" d="100"/>
        <a:sy n="33" d="100"/>
      </p:scale>
      <p:origin x="0" y="-37452"/>
    </p:cViewPr>
  </p:outlineViewPr>
  <p:notesTextViewPr>
    <p:cViewPr>
      <p:scale>
        <a:sx n="125" d="100"/>
        <a:sy n="125" d="100"/>
      </p:scale>
      <p:origin x="0" y="0"/>
    </p:cViewPr>
  </p:notesTextViewPr>
  <p:sorterViewPr>
    <p:cViewPr>
      <p:scale>
        <a:sx n="140" d="100"/>
        <a:sy n="140" d="100"/>
      </p:scale>
      <p:origin x="0" y="-152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09783E0-50DD-43D4-8195-B3358D0C8577}" type="datetimeFigureOut">
              <a:rPr lang="en-US" smtClean="0"/>
              <a:t>10/22/2021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65DFEED-A1AF-4E98-A7AC-D8B0C132138F}" type="slidenum">
              <a:rPr lang="en-US" smtClean="0"/>
              <a:t>‹#›</a:t>
            </a:fld>
            <a:endParaRPr lang="en-US" dirty="0"/>
          </a:p>
        </p:txBody>
      </p:sp>
    </p:spTree>
    <p:extLst>
      <p:ext uri="{BB962C8B-B14F-4D97-AF65-F5344CB8AC3E}">
        <p14:creationId xmlns:p14="http://schemas.microsoft.com/office/powerpoint/2010/main" val="219867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9905C9-03F8-4125-9B42-D4C7490BB050}" type="datetimeFigureOut">
              <a:rPr lang="en-US" smtClean="0"/>
              <a:t>10/22/2021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D410442-BDBF-485B-B2DA-7E3C1216CF8D}" type="slidenum">
              <a:rPr lang="en-US" smtClean="0"/>
              <a:t>‹#›</a:t>
            </a:fld>
            <a:endParaRPr lang="en-US" dirty="0"/>
          </a:p>
        </p:txBody>
      </p:sp>
    </p:spTree>
    <p:extLst>
      <p:ext uri="{BB962C8B-B14F-4D97-AF65-F5344CB8AC3E}">
        <p14:creationId xmlns:p14="http://schemas.microsoft.com/office/powerpoint/2010/main" val="280876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Greetings, welcome …</a:t>
            </a:r>
          </a:p>
        </p:txBody>
      </p:sp>
      <p:sp>
        <p:nvSpPr>
          <p:cNvPr id="4" name="Slide Number Placeholder 3"/>
          <p:cNvSpPr>
            <a:spLocks noGrp="1"/>
          </p:cNvSpPr>
          <p:nvPr>
            <p:ph type="sldNum" sz="quarter" idx="5"/>
          </p:nvPr>
        </p:nvSpPr>
        <p:spPr/>
        <p:txBody>
          <a:bodyPr/>
          <a:lstStyle/>
          <a:p>
            <a:fld id="{CD410442-BDBF-485B-B2DA-7E3C1216CF8D}" type="slidenum">
              <a:rPr lang="en-US" smtClean="0"/>
              <a:t>2</a:t>
            </a:fld>
            <a:endParaRPr lang="en-US" dirty="0"/>
          </a:p>
        </p:txBody>
      </p:sp>
    </p:spTree>
    <p:extLst>
      <p:ext uri="{BB962C8B-B14F-4D97-AF65-F5344CB8AC3E}">
        <p14:creationId xmlns:p14="http://schemas.microsoft.com/office/powerpoint/2010/main" val="3205634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Catchall legal rights for tenant</a:t>
            </a:r>
          </a:p>
        </p:txBody>
      </p:sp>
      <p:sp>
        <p:nvSpPr>
          <p:cNvPr id="4" name="Slide Number Placeholder 3"/>
          <p:cNvSpPr>
            <a:spLocks noGrp="1"/>
          </p:cNvSpPr>
          <p:nvPr>
            <p:ph type="sldNum" sz="quarter" idx="5"/>
          </p:nvPr>
        </p:nvSpPr>
        <p:spPr/>
        <p:txBody>
          <a:bodyPr/>
          <a:lstStyle/>
          <a:p>
            <a:fld id="{CD410442-BDBF-485B-B2DA-7E3C1216CF8D}" type="slidenum">
              <a:rPr lang="en-US" smtClean="0"/>
              <a:t>22</a:t>
            </a:fld>
            <a:endParaRPr lang="en-US" dirty="0"/>
          </a:p>
        </p:txBody>
      </p:sp>
    </p:spTree>
    <p:extLst>
      <p:ext uri="{BB962C8B-B14F-4D97-AF65-F5344CB8AC3E}">
        <p14:creationId xmlns:p14="http://schemas.microsoft.com/office/powerpoint/2010/main" val="2268432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410442-BDBF-485B-B2DA-7E3C1216CF8D}" type="slidenum">
              <a:rPr lang="en-US" smtClean="0"/>
              <a:t>23</a:t>
            </a:fld>
            <a:endParaRPr lang="en-US" dirty="0"/>
          </a:p>
        </p:txBody>
      </p:sp>
    </p:spTree>
    <p:extLst>
      <p:ext uri="{BB962C8B-B14F-4D97-AF65-F5344CB8AC3E}">
        <p14:creationId xmlns:p14="http://schemas.microsoft.com/office/powerpoint/2010/main" val="2934435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a Tenant Protection Plan? </a:t>
            </a:r>
          </a:p>
          <a:p>
            <a:r>
              <a:rPr lang="en-US" dirty="0"/>
              <a:t>This slide should also help</a:t>
            </a:r>
            <a:r>
              <a:rPr lang="en-US" baseline="0" dirty="0"/>
              <a:t> segue to the next section about the use of a TPP.</a:t>
            </a:r>
            <a:endParaRPr lang="en-US" dirty="0"/>
          </a:p>
        </p:txBody>
      </p:sp>
      <p:sp>
        <p:nvSpPr>
          <p:cNvPr id="4" name="Slide Number Placeholder 3"/>
          <p:cNvSpPr>
            <a:spLocks noGrp="1"/>
          </p:cNvSpPr>
          <p:nvPr>
            <p:ph type="sldNum" sz="quarter" idx="5"/>
          </p:nvPr>
        </p:nvSpPr>
        <p:spPr/>
        <p:txBody>
          <a:bodyPr/>
          <a:lstStyle/>
          <a:p>
            <a:fld id="{CD410442-BDBF-485B-B2DA-7E3C1216CF8D}" type="slidenum">
              <a:rPr lang="en-US" smtClean="0"/>
              <a:t>24</a:t>
            </a:fld>
            <a:endParaRPr lang="en-US" dirty="0"/>
          </a:p>
        </p:txBody>
      </p:sp>
    </p:spTree>
    <p:extLst>
      <p:ext uri="{BB962C8B-B14F-4D97-AF65-F5344CB8AC3E}">
        <p14:creationId xmlns:p14="http://schemas.microsoft.com/office/powerpoint/2010/main" val="2896142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410442-BDBF-485B-B2DA-7E3C1216CF8D}" type="slidenum">
              <a:rPr lang="en-US" smtClean="0"/>
              <a:t>26</a:t>
            </a:fld>
            <a:endParaRPr lang="en-US" dirty="0"/>
          </a:p>
        </p:txBody>
      </p:sp>
    </p:spTree>
    <p:extLst>
      <p:ext uri="{BB962C8B-B14F-4D97-AF65-F5344CB8AC3E}">
        <p14:creationId xmlns:p14="http://schemas.microsoft.com/office/powerpoint/2010/main" val="129944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begins preface material about </a:t>
            </a:r>
            <a:r>
              <a:rPr lang="en-US" b="1" baseline="0" dirty="0"/>
              <a:t>the NYC Department of Buildings</a:t>
            </a:r>
            <a:r>
              <a:rPr lang="en-US" baseline="0" dirty="0"/>
              <a:t>. </a:t>
            </a:r>
            <a:endParaRPr lang="en-US" dirty="0"/>
          </a:p>
        </p:txBody>
      </p:sp>
      <p:sp>
        <p:nvSpPr>
          <p:cNvPr id="4" name="Slide Number Placeholder 3"/>
          <p:cNvSpPr>
            <a:spLocks noGrp="1"/>
          </p:cNvSpPr>
          <p:nvPr>
            <p:ph type="sldNum" sz="quarter" idx="5"/>
          </p:nvPr>
        </p:nvSpPr>
        <p:spPr/>
        <p:txBody>
          <a:bodyPr/>
          <a:lstStyle/>
          <a:p>
            <a:fld id="{CD410442-BDBF-485B-B2DA-7E3C1216CF8D}" type="slidenum">
              <a:rPr lang="en-US" smtClean="0"/>
              <a:t>3</a:t>
            </a:fld>
            <a:endParaRPr lang="en-US" dirty="0"/>
          </a:p>
        </p:txBody>
      </p:sp>
    </p:spTree>
    <p:extLst>
      <p:ext uri="{BB962C8B-B14F-4D97-AF65-F5344CB8AC3E}">
        <p14:creationId xmlns:p14="http://schemas.microsoft.com/office/powerpoint/2010/main" val="200312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Notes:</a:t>
            </a:r>
          </a:p>
          <a:p>
            <a:pPr marL="171450" indent="-171450">
              <a:buFont typeface="Arial" panose="020B0604020202020204" pitchFamily="34" charset="0"/>
              <a:buChar char="•"/>
            </a:pPr>
            <a:r>
              <a:rPr lang="en-US" sz="1200" dirty="0"/>
              <a:t>Reduction in A2 numbers reflects shift to DOB NOW.  </a:t>
            </a:r>
          </a:p>
          <a:p>
            <a:pPr marL="171450" indent="-171450">
              <a:buFont typeface="Arial" panose="020B0604020202020204" pitchFamily="34" charset="0"/>
              <a:buChar char="•"/>
            </a:pPr>
            <a:r>
              <a:rPr lang="en-US" sz="1200" dirty="0"/>
              <a:t>DOB NOW filings also include Electrical filings (added FY 2018), Elevator filings (added FY 2018), Limited Alteration Applications (added FY 2019), Place of Assembly &amp; Temporary Place of Assembly filings (added FY 2019).  </a:t>
            </a:r>
          </a:p>
        </p:txBody>
      </p:sp>
      <p:sp>
        <p:nvSpPr>
          <p:cNvPr id="4" name="Slide Number Placeholder 3"/>
          <p:cNvSpPr>
            <a:spLocks noGrp="1"/>
          </p:cNvSpPr>
          <p:nvPr>
            <p:ph type="sldNum" sz="quarter" idx="10"/>
          </p:nvPr>
        </p:nvSpPr>
        <p:spPr/>
        <p:txBody>
          <a:bodyPr/>
          <a:lstStyle/>
          <a:p>
            <a:fld id="{CD410442-BDBF-485B-B2DA-7E3C1216CF8D}" type="slidenum">
              <a:rPr lang="en-US" smtClean="0"/>
              <a:t>12</a:t>
            </a:fld>
            <a:endParaRPr lang="en-US" dirty="0"/>
          </a:p>
        </p:txBody>
      </p:sp>
    </p:spTree>
    <p:extLst>
      <p:ext uri="{BB962C8B-B14F-4D97-AF65-F5344CB8AC3E}">
        <p14:creationId xmlns:p14="http://schemas.microsoft.com/office/powerpoint/2010/main" val="257707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410442-BDBF-485B-B2DA-7E3C1216CF8D}" type="slidenum">
              <a:rPr lang="en-US" smtClean="0"/>
              <a:t>14</a:t>
            </a:fld>
            <a:endParaRPr lang="en-US" dirty="0"/>
          </a:p>
        </p:txBody>
      </p:sp>
    </p:spTree>
    <p:extLst>
      <p:ext uri="{BB962C8B-B14F-4D97-AF65-F5344CB8AC3E}">
        <p14:creationId xmlns:p14="http://schemas.microsoft.com/office/powerpoint/2010/main" val="60152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410442-BDBF-485B-B2DA-7E3C1216CF8D}" type="slidenum">
              <a:rPr lang="en-US" smtClean="0"/>
              <a:t>15</a:t>
            </a:fld>
            <a:endParaRPr lang="en-US" dirty="0"/>
          </a:p>
        </p:txBody>
      </p:sp>
    </p:spTree>
    <p:extLst>
      <p:ext uri="{BB962C8B-B14F-4D97-AF65-F5344CB8AC3E}">
        <p14:creationId xmlns:p14="http://schemas.microsoft.com/office/powerpoint/2010/main" val="194418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410442-BDBF-485B-B2DA-7E3C1216CF8D}" type="slidenum">
              <a:rPr lang="en-US" smtClean="0"/>
              <a:t>17</a:t>
            </a:fld>
            <a:endParaRPr lang="en-US" dirty="0"/>
          </a:p>
        </p:txBody>
      </p:sp>
    </p:spTree>
    <p:extLst>
      <p:ext uri="{BB962C8B-B14F-4D97-AF65-F5344CB8AC3E}">
        <p14:creationId xmlns:p14="http://schemas.microsoft.com/office/powerpoint/2010/main" val="314081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410442-BDBF-485B-B2DA-7E3C1216CF8D}" type="slidenum">
              <a:rPr lang="en-US" smtClean="0"/>
              <a:t>19</a:t>
            </a:fld>
            <a:endParaRPr lang="en-US" dirty="0"/>
          </a:p>
        </p:txBody>
      </p:sp>
    </p:spTree>
    <p:extLst>
      <p:ext uri="{BB962C8B-B14F-4D97-AF65-F5344CB8AC3E}">
        <p14:creationId xmlns:p14="http://schemas.microsoft.com/office/powerpoint/2010/main" val="1295290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410442-BDBF-485B-B2DA-7E3C1216CF8D}" type="slidenum">
              <a:rPr lang="en-US" smtClean="0"/>
              <a:t>20</a:t>
            </a:fld>
            <a:endParaRPr lang="en-US" dirty="0"/>
          </a:p>
        </p:txBody>
      </p:sp>
    </p:spTree>
    <p:extLst>
      <p:ext uri="{BB962C8B-B14F-4D97-AF65-F5344CB8AC3E}">
        <p14:creationId xmlns:p14="http://schemas.microsoft.com/office/powerpoint/2010/main" val="275694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will address the most common complaints</a:t>
            </a:r>
            <a:r>
              <a:rPr lang="en-US" baseline="0" dirty="0"/>
              <a:t> received by tenant</a:t>
            </a:r>
          </a:p>
          <a:p>
            <a:endParaRPr lang="en-US" b="1" baseline="0" dirty="0">
              <a:solidFill>
                <a:srgbClr val="FF0000"/>
              </a:solidFill>
            </a:endParaRPr>
          </a:p>
        </p:txBody>
      </p:sp>
      <p:sp>
        <p:nvSpPr>
          <p:cNvPr id="4" name="Slide Number Placeholder 3"/>
          <p:cNvSpPr>
            <a:spLocks noGrp="1"/>
          </p:cNvSpPr>
          <p:nvPr>
            <p:ph type="sldNum" sz="quarter" idx="5"/>
          </p:nvPr>
        </p:nvSpPr>
        <p:spPr/>
        <p:txBody>
          <a:bodyPr/>
          <a:lstStyle/>
          <a:p>
            <a:fld id="{CD410442-BDBF-485B-B2DA-7E3C1216CF8D}" type="slidenum">
              <a:rPr lang="en-US" smtClean="0"/>
              <a:t>21</a:t>
            </a:fld>
            <a:endParaRPr lang="en-US" dirty="0"/>
          </a:p>
        </p:txBody>
      </p:sp>
    </p:spTree>
    <p:extLst>
      <p:ext uri="{BB962C8B-B14F-4D97-AF65-F5344CB8AC3E}">
        <p14:creationId xmlns:p14="http://schemas.microsoft.com/office/powerpoint/2010/main" val="3865666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951"/>
            <a:ext cx="9144000" cy="6857998"/>
          </a:xfrm>
          <a:prstGeom prst="rect">
            <a:avLst/>
          </a:prstGeom>
        </p:spPr>
      </p:pic>
      <p:sp>
        <p:nvSpPr>
          <p:cNvPr id="10" name="Rectangle 9"/>
          <p:cNvSpPr/>
          <p:nvPr userDrawn="1"/>
        </p:nvSpPr>
        <p:spPr>
          <a:xfrm>
            <a:off x="0" y="1676400"/>
            <a:ext cx="9144000" cy="3733800"/>
          </a:xfrm>
          <a:prstGeom prst="rect">
            <a:avLst/>
          </a:prstGeom>
          <a:solidFill>
            <a:srgbClr val="00247D">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4267" tIns="37134" rIns="74267" bIns="37134" spcCol="0" rtlCol="0" anchor="ctr"/>
          <a:lstStyle/>
          <a:p>
            <a:pPr algn="ctr" defTabSz="848738"/>
            <a:endParaRPr lang="en-US" dirty="0">
              <a:solidFill>
                <a:prstClr val="white"/>
              </a:solidFill>
            </a:endParaRPr>
          </a:p>
        </p:txBody>
      </p:sp>
    </p:spTree>
    <p:extLst>
      <p:ext uri="{BB962C8B-B14F-4D97-AF65-F5344CB8AC3E}">
        <p14:creationId xmlns:p14="http://schemas.microsoft.com/office/powerpoint/2010/main" val="359014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282" y="361788"/>
            <a:ext cx="2949178" cy="1279321"/>
          </a:xfrm>
        </p:spPr>
        <p:txBody>
          <a:bodyPr anchor="b">
            <a:normAutofit/>
          </a:bodyPr>
          <a:lstStyle>
            <a:lvl1pPr>
              <a:defRPr sz="3000"/>
            </a:lvl1pPr>
          </a:lstStyle>
          <a:p>
            <a:r>
              <a:rPr lang="en-US" dirty="0"/>
              <a:t>CLICK TO EDIT MASTER TITLE STYLE</a:t>
            </a:r>
          </a:p>
        </p:txBody>
      </p:sp>
      <p:sp>
        <p:nvSpPr>
          <p:cNvPr id="3" name="Picture Placeholder 2"/>
          <p:cNvSpPr>
            <a:spLocks noGrp="1" noChangeAspect="1"/>
          </p:cNvSpPr>
          <p:nvPr>
            <p:ph type="pic" idx="1"/>
          </p:nvPr>
        </p:nvSpPr>
        <p:spPr>
          <a:xfrm>
            <a:off x="3887391" y="853203"/>
            <a:ext cx="4629150" cy="47066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66233" y="1770886"/>
            <a:ext cx="2949178" cy="378897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lide Number Placeholder 5"/>
          <p:cNvSpPr>
            <a:spLocks noGrp="1"/>
          </p:cNvSpPr>
          <p:nvPr>
            <p:ph type="sldNum" sz="quarter" idx="12"/>
          </p:nvPr>
        </p:nvSpPr>
        <p:spPr>
          <a:xfrm>
            <a:off x="4224131" y="6439115"/>
            <a:ext cx="695739" cy="365125"/>
          </a:xfrm>
          <a:prstGeom prst="rect">
            <a:avLst/>
          </a:prstGeom>
        </p:spPr>
        <p:txBody>
          <a:bodyPr/>
          <a:lstStyle>
            <a:lvl1pPr algn="ctr">
              <a:defRPr sz="1400">
                <a:solidFill>
                  <a:schemeClr val="bg1"/>
                </a:solidFill>
                <a:latin typeface="Franklin Gothic Demi" panose="020B0703020102020204" pitchFamily="34" charset="0"/>
              </a:defRPr>
            </a:lvl1pPr>
          </a:lstStyle>
          <a:p>
            <a:fld id="{E213BD9C-7CD8-1046-B7AD-C61F2619C47D}" type="slidenum">
              <a:rPr lang="en-US" smtClean="0"/>
              <a:pPr/>
              <a:t>‹#›</a:t>
            </a:fld>
            <a:endParaRPr lang="en-US" dirty="0"/>
          </a:p>
        </p:txBody>
      </p:sp>
    </p:spTree>
    <p:extLst>
      <p:ext uri="{BB962C8B-B14F-4D97-AF65-F5344CB8AC3E}">
        <p14:creationId xmlns:p14="http://schemas.microsoft.com/office/powerpoint/2010/main" val="30376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29371" y="1364601"/>
            <a:ext cx="8285259" cy="4503462"/>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4224131" y="6439115"/>
            <a:ext cx="695739" cy="365125"/>
          </a:xfrm>
          <a:prstGeom prst="rect">
            <a:avLst/>
          </a:prstGeom>
        </p:spPr>
        <p:txBody>
          <a:bodyPr/>
          <a:lstStyle>
            <a:lvl1pPr algn="ctr">
              <a:defRPr sz="1400">
                <a:solidFill>
                  <a:schemeClr val="bg1"/>
                </a:solidFill>
                <a:latin typeface="Franklin Gothic Demi" panose="020B0703020102020204" pitchFamily="34" charset="0"/>
              </a:defRPr>
            </a:lvl1pPr>
          </a:lstStyle>
          <a:p>
            <a:fld id="{E213BD9C-7CD8-1046-B7AD-C61F2619C47D}" type="slidenum">
              <a:rPr lang="en-US" smtClean="0"/>
              <a:pPr/>
              <a:t>‹#›</a:t>
            </a:fld>
            <a:endParaRPr lang="en-US" dirty="0"/>
          </a:p>
        </p:txBody>
      </p:sp>
      <p:sp>
        <p:nvSpPr>
          <p:cNvPr id="8" name="Title 1"/>
          <p:cNvSpPr>
            <a:spLocks noGrp="1"/>
          </p:cNvSpPr>
          <p:nvPr>
            <p:ph type="title" hasCustomPrompt="1"/>
          </p:nvPr>
        </p:nvSpPr>
        <p:spPr>
          <a:xfrm>
            <a:off x="429371" y="293567"/>
            <a:ext cx="8285259" cy="893223"/>
          </a:xfrm>
        </p:spPr>
        <p:txBody>
          <a:bodyPr/>
          <a:lstStyle>
            <a:lvl1pPr algn="ctr">
              <a:defRPr>
                <a:latin typeface="Franklin Gothic Demi" panose="020B0703020102020204" pitchFamily="34" charset="0"/>
              </a:defRPr>
            </a:lvl1pPr>
          </a:lstStyle>
          <a:p>
            <a:r>
              <a:rPr lang="en-US" dirty="0"/>
              <a:t>CLICK TO EDIT MASTER TITLE STYLE</a:t>
            </a:r>
          </a:p>
        </p:txBody>
      </p:sp>
    </p:spTree>
    <p:extLst>
      <p:ext uri="{BB962C8B-B14F-4D97-AF65-F5344CB8AC3E}">
        <p14:creationId xmlns:p14="http://schemas.microsoft.com/office/powerpoint/2010/main" val="544626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482980" y="365125"/>
            <a:ext cx="1208013" cy="5534743"/>
          </a:xfrm>
        </p:spPr>
        <p:txBody>
          <a:bodyPr vert="eaVert">
            <a:normAutofit/>
          </a:bodyPr>
          <a:lstStyle>
            <a:lvl1pPr>
              <a:defRPr sz="3200"/>
            </a:lvl1pPr>
          </a:lstStyle>
          <a:p>
            <a:r>
              <a:rPr lang="en-US" dirty="0"/>
              <a:t>CLICK TO EDIT MASTER TITLE STYLE</a:t>
            </a:r>
          </a:p>
        </p:txBody>
      </p:sp>
      <p:sp>
        <p:nvSpPr>
          <p:cNvPr id="3" name="Vertical Text Placeholder 2"/>
          <p:cNvSpPr>
            <a:spLocks noGrp="1"/>
          </p:cNvSpPr>
          <p:nvPr>
            <p:ph type="body" orient="vert" idx="1"/>
          </p:nvPr>
        </p:nvSpPr>
        <p:spPr>
          <a:xfrm>
            <a:off x="485031" y="365125"/>
            <a:ext cx="6838558" cy="5534743"/>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4224131" y="6439115"/>
            <a:ext cx="695739" cy="365125"/>
          </a:xfrm>
          <a:prstGeom prst="rect">
            <a:avLst/>
          </a:prstGeom>
        </p:spPr>
        <p:txBody>
          <a:bodyPr/>
          <a:lstStyle>
            <a:lvl1pPr algn="ctr">
              <a:defRPr sz="1400">
                <a:solidFill>
                  <a:schemeClr val="bg1"/>
                </a:solidFill>
                <a:latin typeface="Franklin Gothic Demi" panose="020B0703020102020204" pitchFamily="34" charset="0"/>
              </a:defRPr>
            </a:lvl1pPr>
          </a:lstStyle>
          <a:p>
            <a:fld id="{E213BD9C-7CD8-1046-B7AD-C61F2619C47D}" type="slidenum">
              <a:rPr lang="en-US" smtClean="0"/>
              <a:pPr/>
              <a:t>‹#›</a:t>
            </a:fld>
            <a:endParaRPr lang="en-US" dirty="0"/>
          </a:p>
        </p:txBody>
      </p:sp>
    </p:spTree>
    <p:extLst>
      <p:ext uri="{BB962C8B-B14F-4D97-AF65-F5344CB8AC3E}">
        <p14:creationId xmlns:p14="http://schemas.microsoft.com/office/powerpoint/2010/main" val="202111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951"/>
            <a:ext cx="9144000" cy="6858000"/>
          </a:xfrm>
          <a:prstGeom prst="rect">
            <a:avLst/>
          </a:prstGeom>
        </p:spPr>
      </p:pic>
      <p:sp>
        <p:nvSpPr>
          <p:cNvPr id="12" name="Rectangle 11"/>
          <p:cNvSpPr/>
          <p:nvPr userDrawn="1"/>
        </p:nvSpPr>
        <p:spPr>
          <a:xfrm>
            <a:off x="0" y="5791200"/>
            <a:ext cx="9144000" cy="1066804"/>
          </a:xfrm>
          <a:prstGeom prst="rect">
            <a:avLst/>
          </a:prstGeom>
          <a:solidFill>
            <a:srgbClr val="00247D">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4882" tIns="42441" rIns="84882" bIns="42441" spcCol="0" rtlCol="0" anchor="ctr"/>
          <a:lstStyle/>
          <a:p>
            <a:pPr algn="ctr"/>
            <a:endParaRPr lang="en-US" dirty="0"/>
          </a:p>
        </p:txBody>
      </p:sp>
      <p:pic>
        <p:nvPicPr>
          <p:cNvPr id="13" name="Picture 12"/>
          <p:cNvPicPr>
            <a:picLocks noChangeAspect="1"/>
          </p:cNvPicPr>
          <p:nvPr userDrawn="1"/>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761717" y="2517275"/>
            <a:ext cx="3620566" cy="1823450"/>
          </a:xfrm>
          <a:prstGeom prst="rect">
            <a:avLst/>
          </a:prstGeom>
        </p:spPr>
      </p:pic>
      <p:grpSp>
        <p:nvGrpSpPr>
          <p:cNvPr id="15" name="Group 14"/>
          <p:cNvGrpSpPr/>
          <p:nvPr userDrawn="1"/>
        </p:nvGrpSpPr>
        <p:grpSpPr>
          <a:xfrm>
            <a:off x="300159" y="6068837"/>
            <a:ext cx="2895600" cy="523220"/>
            <a:chOff x="236551" y="6211955"/>
            <a:chExt cx="2895600" cy="523220"/>
          </a:xfrm>
        </p:grpSpPr>
        <p:sp>
          <p:nvSpPr>
            <p:cNvPr id="16" name="Footer Placeholder 3"/>
            <p:cNvSpPr txBox="1">
              <a:spLocks/>
            </p:cNvSpPr>
            <p:nvPr userDrawn="1"/>
          </p:nvSpPr>
          <p:spPr>
            <a:xfrm>
              <a:off x="236551" y="6283514"/>
              <a:ext cx="2895600" cy="365125"/>
            </a:xfrm>
            <a:prstGeom prst="rect">
              <a:avLst/>
            </a:prstGeom>
          </p:spPr>
          <p:txBody>
            <a:bodyPr vert="horz" lIns="91422" tIns="45712" rIns="91422" bIns="45712" rtlCol="0" anchor="ctr"/>
            <a:lstStyle>
              <a:defPPr>
                <a:defRPr lang="en-US"/>
              </a:defPPr>
              <a:lvl1pPr marL="0" algn="r" defTabSz="914400" rtl="0" eaLnBrk="1" latinLnBrk="0" hangingPunct="1">
                <a:defRPr sz="16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100" dirty="0">
                  <a:solidFill>
                    <a:schemeClr val="bg1"/>
                  </a:solidFill>
                  <a:effectLst>
                    <a:outerShdw blurRad="38100" dist="38100" dir="2700000" algn="tl">
                      <a:srgbClr val="000000">
                        <a:alpha val="43137"/>
                      </a:srgbClr>
                    </a:outerShdw>
                  </a:effectLst>
                </a:rPr>
                <a:t>build</a:t>
              </a:r>
              <a:r>
                <a:rPr lang="en-US" sz="1500" dirty="0">
                  <a:solidFill>
                    <a:schemeClr val="bg1"/>
                  </a:solidFill>
                  <a:effectLst>
                    <a:outerShdw blurRad="38100" dist="38100" dir="2700000" algn="tl">
                      <a:srgbClr val="000000">
                        <a:alpha val="43137"/>
                      </a:srgbClr>
                    </a:outerShdw>
                  </a:effectLst>
                </a:rPr>
                <a:t> </a:t>
              </a:r>
              <a:r>
                <a:rPr lang="en-US" sz="2100" dirty="0">
                  <a:solidFill>
                    <a:schemeClr val="bg1"/>
                  </a:solidFill>
                  <a:effectLst>
                    <a:outerShdw blurRad="38100" dist="38100" dir="2700000" algn="tl">
                      <a:srgbClr val="000000">
                        <a:alpha val="43137"/>
                      </a:srgbClr>
                    </a:outerShdw>
                  </a:effectLst>
                </a:rPr>
                <a:t>safe</a:t>
              </a:r>
              <a:r>
                <a:rPr lang="en-US" sz="2100" baseline="0" dirty="0">
                  <a:solidFill>
                    <a:srgbClr val="F4740A"/>
                  </a:solidFill>
                  <a:effectLst>
                    <a:outerShdw blurRad="38100" dist="38100" dir="2700000" algn="tl">
                      <a:srgbClr val="000000">
                        <a:alpha val="43137"/>
                      </a:srgbClr>
                    </a:outerShdw>
                  </a:effectLst>
                </a:rPr>
                <a:t> </a:t>
              </a:r>
              <a:r>
                <a:rPr lang="en-US" sz="900" baseline="0" dirty="0">
                  <a:solidFill>
                    <a:srgbClr val="F4740A"/>
                  </a:solidFill>
                  <a:effectLst>
                    <a:outerShdw blurRad="38100" dist="38100" dir="2700000" algn="tl">
                      <a:srgbClr val="000000">
                        <a:alpha val="43137"/>
                      </a:srgbClr>
                    </a:outerShdw>
                  </a:effectLst>
                </a:rPr>
                <a:t> </a:t>
              </a:r>
              <a:r>
                <a:rPr lang="en-US" sz="2100" dirty="0">
                  <a:solidFill>
                    <a:schemeClr val="bg1"/>
                  </a:solidFill>
                  <a:effectLst>
                    <a:outerShdw blurRad="38100" dist="38100" dir="2700000" algn="tl">
                      <a:srgbClr val="000000">
                        <a:alpha val="43137"/>
                      </a:srgbClr>
                    </a:outerShdw>
                  </a:effectLst>
                </a:rPr>
                <a:t>live</a:t>
              </a:r>
              <a:r>
                <a:rPr lang="en-US" sz="1500" dirty="0">
                  <a:solidFill>
                    <a:schemeClr val="bg1"/>
                  </a:solidFill>
                  <a:effectLst>
                    <a:outerShdw blurRad="38100" dist="38100" dir="2700000" algn="tl">
                      <a:srgbClr val="000000">
                        <a:alpha val="43137"/>
                      </a:srgbClr>
                    </a:outerShdw>
                  </a:effectLst>
                </a:rPr>
                <a:t> </a:t>
              </a:r>
              <a:r>
                <a:rPr lang="en-US" sz="2100" dirty="0">
                  <a:solidFill>
                    <a:schemeClr val="bg1"/>
                  </a:solidFill>
                  <a:effectLst>
                    <a:outerShdw blurRad="38100" dist="38100" dir="2700000" algn="tl">
                      <a:srgbClr val="000000">
                        <a:alpha val="43137"/>
                      </a:srgbClr>
                    </a:outerShdw>
                  </a:effectLst>
                </a:rPr>
                <a:t>safe </a:t>
              </a:r>
            </a:p>
          </p:txBody>
        </p:sp>
        <p:sp>
          <p:nvSpPr>
            <p:cNvPr id="17" name="Rectangle 16"/>
            <p:cNvSpPr/>
            <p:nvPr userDrawn="1"/>
          </p:nvSpPr>
          <p:spPr>
            <a:xfrm>
              <a:off x="1230343" y="6211955"/>
              <a:ext cx="373820" cy="523220"/>
            </a:xfrm>
            <a:prstGeom prst="rect">
              <a:avLst/>
            </a:prstGeom>
          </p:spPr>
          <p:txBody>
            <a:bodyPr wrap="none">
              <a:spAutoFit/>
            </a:bodyPr>
            <a:lstStyle/>
            <a:p>
              <a:r>
                <a:rPr lang="en-US" sz="2800" dirty="0">
                  <a:solidFill>
                    <a:srgbClr val="F4740A"/>
                  </a:solidFill>
                  <a:latin typeface="Tw Cen MT" panose="020B0602020104020603" pitchFamily="34" charset="0"/>
                </a:rPr>
                <a:t>|</a:t>
              </a:r>
              <a:endParaRPr lang="en-US" sz="2800" dirty="0">
                <a:latin typeface="Tw Cen MT" panose="020B0602020104020603" pitchFamily="34" charset="0"/>
              </a:endParaRPr>
            </a:p>
          </p:txBody>
        </p:sp>
      </p:grpSp>
      <p:sp>
        <p:nvSpPr>
          <p:cNvPr id="8" name="TextBox 7"/>
          <p:cNvSpPr txBox="1"/>
          <p:nvPr userDrawn="1"/>
        </p:nvSpPr>
        <p:spPr>
          <a:xfrm>
            <a:off x="4190345" y="6050115"/>
            <a:ext cx="4659463" cy="553998"/>
          </a:xfrm>
          <a:prstGeom prst="rect">
            <a:avLst/>
          </a:prstGeom>
          <a:noFill/>
        </p:spPr>
        <p:txBody>
          <a:bodyPr wrap="square" rtlCol="0">
            <a:spAutoFit/>
          </a:bodyPr>
          <a:lstStyle/>
          <a:p>
            <a:pPr algn="r"/>
            <a:r>
              <a:rPr lang="en-US" sz="3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Black" panose="020B0A04020102020204" pitchFamily="34" charset="0"/>
              </a:rPr>
              <a:t>nyc.gov/buildings</a:t>
            </a:r>
          </a:p>
        </p:txBody>
      </p:sp>
    </p:spTree>
    <p:extLst>
      <p:ext uri="{BB962C8B-B14F-4D97-AF65-F5344CB8AC3E}">
        <p14:creationId xmlns:p14="http://schemas.microsoft.com/office/powerpoint/2010/main" val="275012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3468" y="237911"/>
            <a:ext cx="8340918" cy="834500"/>
          </a:xfrm>
        </p:spPr>
        <p:txBody>
          <a:bodyPr>
            <a:normAutofit/>
          </a:bodyPr>
          <a:lstStyle>
            <a:lvl1pPr algn="ctr">
              <a:defRPr sz="4000">
                <a:latin typeface="Franklin Gothic Demi" panose="020B0703020102020204" pitchFamily="34" charset="0"/>
                <a:cs typeface="Aharoni" panose="02010803020104030203" pitchFamily="2" charset="-79"/>
              </a:defRPr>
            </a:lvl1pPr>
          </a:lstStyle>
          <a:p>
            <a:r>
              <a:rPr lang="en-US" dirty="0"/>
              <a:t>CLICK TO EDIT MASTER TITLE STYLE</a:t>
            </a:r>
          </a:p>
        </p:txBody>
      </p:sp>
      <p:sp>
        <p:nvSpPr>
          <p:cNvPr id="3" name="Content Placeholder 2"/>
          <p:cNvSpPr>
            <a:spLocks noGrp="1"/>
          </p:cNvSpPr>
          <p:nvPr>
            <p:ph idx="1"/>
          </p:nvPr>
        </p:nvSpPr>
        <p:spPr>
          <a:xfrm>
            <a:off x="413468" y="1288113"/>
            <a:ext cx="8340918" cy="4587903"/>
          </a:xfrm>
        </p:spPr>
        <p:txBody>
          <a:bodyPr>
            <a:normAutofit/>
          </a:bodyPr>
          <a:lstStyle>
            <a:lvl1pPr marL="344488" indent="-344488">
              <a:buFont typeface="Century Gothic" panose="020B0502020202020204" pitchFamily="34" charset="0"/>
              <a:buChar char="■"/>
              <a:defRPr sz="2600">
                <a:solidFill>
                  <a:schemeClr val="tx1">
                    <a:lumMod val="75000"/>
                    <a:lumOff val="25000"/>
                  </a:schemeClr>
                </a:solidFill>
                <a:latin typeface="Franklin Gothic Medium" panose="020B0603020102020204" pitchFamily="34" charset="0"/>
                <a:cs typeface="Aharoni" panose="02010803020104030203" pitchFamily="2" charset="-79"/>
              </a:defRPr>
            </a:lvl1pPr>
            <a:lvl2pPr marL="687388" indent="-342900">
              <a:defRPr sz="2600">
                <a:solidFill>
                  <a:schemeClr val="tx1">
                    <a:lumMod val="75000"/>
                    <a:lumOff val="25000"/>
                  </a:schemeClr>
                </a:solidFill>
                <a:latin typeface="Franklin Gothic Medium" panose="020B0603020102020204" pitchFamily="34" charset="0"/>
                <a:cs typeface="Aharoni" panose="02010803020104030203" pitchFamily="2" charset="-79"/>
              </a:defRPr>
            </a:lvl2pPr>
            <a:lvl3pPr marL="1031875" indent="-344488">
              <a:buFont typeface="Franklin Gothic Medium" panose="020B0603020102020204" pitchFamily="34" charset="0"/>
              <a:buChar char="−"/>
              <a:defRPr sz="2600">
                <a:solidFill>
                  <a:schemeClr val="tx1">
                    <a:lumMod val="75000"/>
                    <a:lumOff val="25000"/>
                  </a:schemeClr>
                </a:solidFill>
                <a:latin typeface="Franklin Gothic Medium" panose="020B0603020102020204" pitchFamily="34" charset="0"/>
                <a:cs typeface="Aharoni" panose="02010803020104030203" pitchFamily="2" charset="-79"/>
              </a:defRPr>
            </a:lvl3pPr>
            <a:lvl4pPr marL="1376363" indent="-344488">
              <a:buFont typeface="Courier New" panose="02070309020205020404" pitchFamily="49" charset="0"/>
              <a:buChar char="o"/>
              <a:defRPr sz="2600">
                <a:solidFill>
                  <a:schemeClr val="tx1">
                    <a:lumMod val="75000"/>
                    <a:lumOff val="25000"/>
                  </a:schemeClr>
                </a:solidFill>
                <a:latin typeface="Franklin Gothic Medium" panose="020B0603020102020204" pitchFamily="34" charset="0"/>
                <a:cs typeface="Aharoni" panose="02010803020104030203" pitchFamily="2" charset="-79"/>
              </a:defRPr>
            </a:lvl4pPr>
            <a:lvl5pPr marL="1711325" indent="-334963">
              <a:defRPr sz="2600">
                <a:solidFill>
                  <a:schemeClr val="tx1">
                    <a:lumMod val="75000"/>
                    <a:lumOff val="25000"/>
                  </a:schemeClr>
                </a:solidFill>
                <a:latin typeface="Franklin Gothic Medium" panose="020B0603020102020204" pitchFamily="34" charset="0"/>
                <a:cs typeface="Aharoni" panose="02010803020104030203" pitchFamily="2"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224131" y="6439115"/>
            <a:ext cx="695739" cy="365125"/>
          </a:xfrm>
          <a:prstGeom prst="rect">
            <a:avLst/>
          </a:prstGeom>
        </p:spPr>
        <p:txBody>
          <a:bodyPr/>
          <a:lstStyle>
            <a:lvl1pPr algn="ctr">
              <a:defRPr sz="1400">
                <a:solidFill>
                  <a:schemeClr val="bg1"/>
                </a:solidFill>
                <a:latin typeface="Franklin Gothic Demi" panose="020B0703020102020204" pitchFamily="34" charset="0"/>
              </a:defRPr>
            </a:lvl1pPr>
          </a:lstStyle>
          <a:p>
            <a:fld id="{E213BD9C-7CD8-1046-B7AD-C61F2619C47D}" type="slidenum">
              <a:rPr lang="en-US" smtClean="0"/>
              <a:pPr/>
              <a:t>‹#›</a:t>
            </a:fld>
            <a:endParaRPr lang="en-US" dirty="0"/>
          </a:p>
        </p:txBody>
      </p:sp>
      <p:cxnSp>
        <p:nvCxnSpPr>
          <p:cNvPr id="8" name="Straight Connector 7"/>
          <p:cNvCxnSpPr/>
          <p:nvPr userDrawn="1"/>
        </p:nvCxnSpPr>
        <p:spPr>
          <a:xfrm>
            <a:off x="417445" y="1057518"/>
            <a:ext cx="8330184" cy="0"/>
          </a:xfrm>
          <a:prstGeom prst="line">
            <a:avLst/>
          </a:prstGeom>
          <a:ln w="28575">
            <a:solidFill>
              <a:srgbClr val="0024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9880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9449"/>
          <a:stretch/>
        </p:blipFill>
        <p:spPr>
          <a:xfrm>
            <a:off x="0" y="0"/>
            <a:ext cx="9144000" cy="6217921"/>
          </a:xfrm>
          <a:prstGeom prst="rect">
            <a:avLst/>
          </a:prstGeom>
        </p:spPr>
      </p:pic>
      <p:sp>
        <p:nvSpPr>
          <p:cNvPr id="4" name="Rectangle 3"/>
          <p:cNvSpPr/>
          <p:nvPr userDrawn="1"/>
        </p:nvSpPr>
        <p:spPr>
          <a:xfrm>
            <a:off x="0" y="-7951"/>
            <a:ext cx="9144000" cy="621792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23888" y="1277319"/>
            <a:ext cx="7886700" cy="2065307"/>
          </a:xfrm>
        </p:spPr>
        <p:txBody>
          <a:bodyPr anchor="b">
            <a:normAutofit/>
          </a:bodyPr>
          <a:lstStyle>
            <a:lvl1pPr algn="l">
              <a:defRPr sz="4400" baseline="0">
                <a:effectLst>
                  <a:outerShdw blurRad="38100" dist="38100" dir="2700000" algn="tl">
                    <a:srgbClr val="000000">
                      <a:alpha val="43137"/>
                    </a:srgbClr>
                  </a:outerShdw>
                </a:effectLst>
              </a:defRPr>
            </a:lvl1pPr>
          </a:lstStyle>
          <a:p>
            <a:r>
              <a:rPr lang="en-US" dirty="0"/>
              <a:t>SUBTITLE PAGE</a:t>
            </a:r>
          </a:p>
        </p:txBody>
      </p:sp>
      <p:sp>
        <p:nvSpPr>
          <p:cNvPr id="3" name="Text Placeholder 2"/>
          <p:cNvSpPr>
            <a:spLocks noGrp="1"/>
          </p:cNvSpPr>
          <p:nvPr>
            <p:ph type="body" idx="1" hasCustomPrompt="1"/>
          </p:nvPr>
        </p:nvSpPr>
        <p:spPr>
          <a:xfrm>
            <a:off x="623888" y="3357394"/>
            <a:ext cx="7886700" cy="1500187"/>
          </a:xfrm>
        </p:spPr>
        <p:txBody>
          <a:bodyPr>
            <a:normAutofit/>
          </a:bodyPr>
          <a:lstStyle>
            <a:lvl1pPr marL="0" indent="0">
              <a:buNone/>
              <a:defRPr sz="3300" b="0" i="1">
                <a:solidFill>
                  <a:srgbClr val="F4740A"/>
                </a:solidFill>
                <a:effectLst>
                  <a:outerShdw blurRad="38100" dist="38100" dir="2700000" algn="tl">
                    <a:srgbClr val="000000">
                      <a:alpha val="43137"/>
                    </a:srgbClr>
                  </a:outerShdw>
                </a:effectLst>
                <a:latin typeface="Franklin Gothic Demi" panose="020B07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Secondary Title (if applicable)</a:t>
            </a:r>
          </a:p>
        </p:txBody>
      </p:sp>
    </p:spTree>
    <p:extLst>
      <p:ext uri="{BB962C8B-B14F-4D97-AF65-F5344CB8AC3E}">
        <p14:creationId xmlns:p14="http://schemas.microsoft.com/office/powerpoint/2010/main" val="140530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3522" y="174302"/>
            <a:ext cx="8344108" cy="893223"/>
          </a:xfrm>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403521" y="1451928"/>
            <a:ext cx="4127231" cy="4368427"/>
          </a:xfrm>
        </p:spPr>
        <p:txBody>
          <a:bodyPr>
            <a:normAutofit/>
          </a:bodyPr>
          <a:lstStyle>
            <a:lvl1pPr>
              <a:defRPr sz="2500"/>
            </a:lvl1pPr>
            <a:lvl2pPr>
              <a:defRPr sz="2500"/>
            </a:lvl2pPr>
            <a:lvl3pPr>
              <a:defRPr sz="2500"/>
            </a:lvl3pPr>
            <a:lvl4pPr>
              <a:defRPr sz="2500"/>
            </a:lvl4pPr>
            <a:lvl5pPr>
              <a:defRPr sz="2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052" y="1451928"/>
            <a:ext cx="4102577" cy="4368427"/>
          </a:xfrm>
        </p:spPr>
        <p:txBody>
          <a:bodyPr>
            <a:normAutofit/>
          </a:bodyPr>
          <a:lstStyle>
            <a:lvl1pPr>
              <a:defRPr sz="2500"/>
            </a:lvl1pPr>
            <a:lvl2pPr>
              <a:defRPr sz="2500"/>
            </a:lvl2pPr>
            <a:lvl3pPr>
              <a:defRPr sz="2500"/>
            </a:lvl3pPr>
            <a:lvl4pPr>
              <a:defRPr sz="2500"/>
            </a:lvl4pPr>
            <a:lvl5pPr>
              <a:defRPr sz="2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17445" y="1057518"/>
            <a:ext cx="8330184" cy="0"/>
          </a:xfrm>
          <a:prstGeom prst="line">
            <a:avLst/>
          </a:prstGeom>
          <a:ln w="28575">
            <a:solidFill>
              <a:srgbClr val="00247D"/>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2"/>
          </p:nvPr>
        </p:nvSpPr>
        <p:spPr>
          <a:xfrm>
            <a:off x="4224131" y="6439115"/>
            <a:ext cx="695739" cy="365125"/>
          </a:xfrm>
          <a:prstGeom prst="rect">
            <a:avLst/>
          </a:prstGeom>
        </p:spPr>
        <p:txBody>
          <a:bodyPr/>
          <a:lstStyle>
            <a:lvl1pPr algn="ctr">
              <a:defRPr sz="1400">
                <a:solidFill>
                  <a:schemeClr val="bg1"/>
                </a:solidFill>
                <a:latin typeface="Franklin Gothic Demi" panose="020B0703020102020204" pitchFamily="34" charset="0"/>
              </a:defRPr>
            </a:lvl1pPr>
          </a:lstStyle>
          <a:p>
            <a:fld id="{E213BD9C-7CD8-1046-B7AD-C61F2619C47D}" type="slidenum">
              <a:rPr lang="en-US" smtClean="0"/>
              <a:pPr/>
              <a:t>‹#›</a:t>
            </a:fld>
            <a:endParaRPr lang="en-US" dirty="0"/>
          </a:p>
        </p:txBody>
      </p:sp>
    </p:spTree>
    <p:extLst>
      <p:ext uri="{BB962C8B-B14F-4D97-AF65-F5344CB8AC3E}">
        <p14:creationId xmlns:p14="http://schemas.microsoft.com/office/powerpoint/2010/main" val="66804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445" y="285616"/>
            <a:ext cx="8330184" cy="80933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417444" y="1248877"/>
            <a:ext cx="4080737" cy="617421"/>
          </a:xfrm>
        </p:spPr>
        <p:txBody>
          <a:bodyPr anchor="b">
            <a:normAutofit/>
          </a:bodyPr>
          <a:lstStyle>
            <a:lvl1pPr marL="0" indent="0">
              <a:buNone/>
              <a:defRPr sz="2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17444" y="1952378"/>
            <a:ext cx="4080737" cy="4058808"/>
          </a:xfrm>
        </p:spPr>
        <p:txBody>
          <a:bodyPr>
            <a:normAutofit/>
          </a:bodyPr>
          <a:lstStyle>
            <a:lvl1pP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48877"/>
            <a:ext cx="4118479" cy="617421"/>
          </a:xfrm>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1952378"/>
            <a:ext cx="4118479" cy="4058808"/>
          </a:xfrm>
        </p:spPr>
        <p:txBody>
          <a:bodyPr>
            <a:normAutofit/>
          </a:bodyPr>
          <a:lstStyle>
            <a:lvl1pP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417445" y="1057518"/>
            <a:ext cx="8330184" cy="0"/>
          </a:xfrm>
          <a:prstGeom prst="line">
            <a:avLst/>
          </a:prstGeom>
          <a:ln w="28575">
            <a:solidFill>
              <a:srgbClr val="00247D"/>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4224131" y="6439115"/>
            <a:ext cx="695739" cy="365125"/>
          </a:xfrm>
          <a:prstGeom prst="rect">
            <a:avLst/>
          </a:prstGeom>
        </p:spPr>
        <p:txBody>
          <a:bodyPr/>
          <a:lstStyle>
            <a:lvl1pPr algn="ctr">
              <a:defRPr sz="1400">
                <a:solidFill>
                  <a:schemeClr val="bg1"/>
                </a:solidFill>
                <a:latin typeface="Franklin Gothic Demi" panose="020B0703020102020204" pitchFamily="34" charset="0"/>
              </a:defRPr>
            </a:lvl1pPr>
          </a:lstStyle>
          <a:p>
            <a:fld id="{E213BD9C-7CD8-1046-B7AD-C61F2619C47D}" type="slidenum">
              <a:rPr lang="en-US" smtClean="0"/>
              <a:pPr/>
              <a:t>‹#›</a:t>
            </a:fld>
            <a:endParaRPr lang="en-US" dirty="0"/>
          </a:p>
        </p:txBody>
      </p:sp>
    </p:spTree>
    <p:extLst>
      <p:ext uri="{BB962C8B-B14F-4D97-AF65-F5344CB8AC3E}">
        <p14:creationId xmlns:p14="http://schemas.microsoft.com/office/powerpoint/2010/main" val="238698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9371" y="293567"/>
            <a:ext cx="8285259" cy="893223"/>
          </a:xfrm>
        </p:spPr>
        <p:txBody>
          <a:bodyPr/>
          <a:lstStyle>
            <a:lvl1pPr algn="ctr">
              <a:defRPr>
                <a:latin typeface="Franklin Gothic Demi" panose="020B0703020102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4224131" y="6439115"/>
            <a:ext cx="695739" cy="365125"/>
          </a:xfrm>
          <a:prstGeom prst="rect">
            <a:avLst/>
          </a:prstGeom>
        </p:spPr>
        <p:txBody>
          <a:bodyPr/>
          <a:lstStyle>
            <a:lvl1pPr algn="ctr">
              <a:defRPr sz="1400">
                <a:solidFill>
                  <a:schemeClr val="bg1"/>
                </a:solidFill>
                <a:latin typeface="Franklin Gothic Demi" panose="020B0703020102020204" pitchFamily="34" charset="0"/>
              </a:defRPr>
            </a:lvl1pPr>
          </a:lstStyle>
          <a:p>
            <a:fld id="{E213BD9C-7CD8-1046-B7AD-C61F2619C47D}" type="slidenum">
              <a:rPr lang="en-US" smtClean="0"/>
              <a:pPr/>
              <a:t>‹#›</a:t>
            </a:fld>
            <a:endParaRPr lang="en-US" dirty="0"/>
          </a:p>
        </p:txBody>
      </p:sp>
    </p:spTree>
    <p:extLst>
      <p:ext uri="{BB962C8B-B14F-4D97-AF65-F5344CB8AC3E}">
        <p14:creationId xmlns:p14="http://schemas.microsoft.com/office/powerpoint/2010/main" val="238430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4224131" y="6439115"/>
            <a:ext cx="695739" cy="365125"/>
          </a:xfrm>
          <a:prstGeom prst="rect">
            <a:avLst/>
          </a:prstGeom>
        </p:spPr>
        <p:txBody>
          <a:bodyPr/>
          <a:lstStyle>
            <a:lvl1pPr algn="ctr">
              <a:defRPr sz="1400">
                <a:solidFill>
                  <a:schemeClr val="bg1"/>
                </a:solidFill>
                <a:latin typeface="Franklin Gothic Demi" panose="020B0703020102020204" pitchFamily="34" charset="0"/>
              </a:defRPr>
            </a:lvl1pPr>
          </a:lstStyle>
          <a:p>
            <a:fld id="{E213BD9C-7CD8-1046-B7AD-C61F2619C47D}" type="slidenum">
              <a:rPr lang="en-US" smtClean="0"/>
              <a:pPr/>
              <a:t>‹#›</a:t>
            </a:fld>
            <a:endParaRPr lang="en-US" dirty="0"/>
          </a:p>
        </p:txBody>
      </p:sp>
    </p:spTree>
    <p:extLst>
      <p:ext uri="{BB962C8B-B14F-4D97-AF65-F5344CB8AC3E}">
        <p14:creationId xmlns:p14="http://schemas.microsoft.com/office/powerpoint/2010/main" val="411663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1418" y="369739"/>
            <a:ext cx="3347499" cy="1346433"/>
          </a:xfrm>
        </p:spPr>
        <p:txBody>
          <a:bodyPr anchor="b">
            <a:normAutofit/>
          </a:bodyPr>
          <a:lstStyle>
            <a:lvl1pPr>
              <a:defRPr sz="3000"/>
            </a:lvl1pPr>
          </a:lstStyle>
          <a:p>
            <a:r>
              <a:rPr lang="en-US" dirty="0"/>
              <a:t>CLICK TO EDIT MASTER TITLE STYLE</a:t>
            </a:r>
          </a:p>
        </p:txBody>
      </p:sp>
      <p:sp>
        <p:nvSpPr>
          <p:cNvPr id="3" name="Content Placeholder 2"/>
          <p:cNvSpPr>
            <a:spLocks noGrp="1"/>
          </p:cNvSpPr>
          <p:nvPr>
            <p:ph idx="1"/>
          </p:nvPr>
        </p:nvSpPr>
        <p:spPr>
          <a:xfrm>
            <a:off x="3999506" y="987426"/>
            <a:ext cx="4754879" cy="480907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21418" y="1856435"/>
            <a:ext cx="3347499" cy="394006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lide Number Placeholder 5"/>
          <p:cNvSpPr>
            <a:spLocks noGrp="1"/>
          </p:cNvSpPr>
          <p:nvPr>
            <p:ph type="sldNum" sz="quarter" idx="12"/>
          </p:nvPr>
        </p:nvSpPr>
        <p:spPr>
          <a:xfrm>
            <a:off x="4224131" y="6439115"/>
            <a:ext cx="695739" cy="365125"/>
          </a:xfrm>
          <a:prstGeom prst="rect">
            <a:avLst/>
          </a:prstGeom>
        </p:spPr>
        <p:txBody>
          <a:bodyPr/>
          <a:lstStyle>
            <a:lvl1pPr algn="ctr">
              <a:defRPr sz="1400">
                <a:solidFill>
                  <a:schemeClr val="bg1"/>
                </a:solidFill>
                <a:latin typeface="Franklin Gothic Demi" panose="020B0703020102020204" pitchFamily="34" charset="0"/>
              </a:defRPr>
            </a:lvl1pPr>
          </a:lstStyle>
          <a:p>
            <a:fld id="{E213BD9C-7CD8-1046-B7AD-C61F2619C47D}" type="slidenum">
              <a:rPr lang="en-US" smtClean="0"/>
              <a:pPr/>
              <a:t>‹#›</a:t>
            </a:fld>
            <a:endParaRPr lang="en-US" dirty="0"/>
          </a:p>
        </p:txBody>
      </p:sp>
    </p:spTree>
    <p:extLst>
      <p:ext uri="{BB962C8B-B14F-4D97-AF65-F5344CB8AC3E}">
        <p14:creationId xmlns:p14="http://schemas.microsoft.com/office/powerpoint/2010/main" val="386569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3521" y="174302"/>
            <a:ext cx="8398567" cy="8932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7619" y="1351722"/>
            <a:ext cx="8414469" cy="463560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68425" y="6253800"/>
            <a:ext cx="1049566" cy="513121"/>
          </a:xfrm>
          <a:prstGeom prst="rect">
            <a:avLst/>
          </a:prstGeom>
        </p:spPr>
      </p:pic>
      <p:grpSp>
        <p:nvGrpSpPr>
          <p:cNvPr id="7" name="Group 6"/>
          <p:cNvGrpSpPr/>
          <p:nvPr userDrawn="1"/>
        </p:nvGrpSpPr>
        <p:grpSpPr>
          <a:xfrm>
            <a:off x="403522" y="6219906"/>
            <a:ext cx="2895600" cy="523220"/>
            <a:chOff x="236551" y="6211955"/>
            <a:chExt cx="2895600" cy="523220"/>
          </a:xfrm>
        </p:grpSpPr>
        <p:sp>
          <p:nvSpPr>
            <p:cNvPr id="8" name="Footer Placeholder 3"/>
            <p:cNvSpPr txBox="1">
              <a:spLocks/>
            </p:cNvSpPr>
            <p:nvPr userDrawn="1"/>
          </p:nvSpPr>
          <p:spPr>
            <a:xfrm>
              <a:off x="236551" y="6283514"/>
              <a:ext cx="2895600" cy="365125"/>
            </a:xfrm>
            <a:prstGeom prst="rect">
              <a:avLst/>
            </a:prstGeom>
          </p:spPr>
          <p:txBody>
            <a:bodyPr vert="horz" lIns="91422" tIns="45712" rIns="91422" bIns="45712" rtlCol="0" anchor="ctr"/>
            <a:lstStyle>
              <a:defPPr>
                <a:defRPr lang="en-US"/>
              </a:defPPr>
              <a:lvl1pPr marL="0" algn="r" defTabSz="914400" rtl="0" eaLnBrk="1" latinLnBrk="0" hangingPunct="1">
                <a:defRPr sz="16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100" dirty="0">
                  <a:solidFill>
                    <a:schemeClr val="bg1"/>
                  </a:solidFill>
                </a:rPr>
                <a:t>build</a:t>
              </a:r>
              <a:r>
                <a:rPr lang="en-US" sz="1500" dirty="0">
                  <a:solidFill>
                    <a:schemeClr val="bg1"/>
                  </a:solidFill>
                </a:rPr>
                <a:t> </a:t>
              </a:r>
              <a:r>
                <a:rPr lang="en-US" sz="2100" dirty="0">
                  <a:solidFill>
                    <a:schemeClr val="bg1"/>
                  </a:solidFill>
                </a:rPr>
                <a:t>safe</a:t>
              </a:r>
              <a:r>
                <a:rPr lang="en-US" sz="2100" baseline="0" dirty="0">
                  <a:solidFill>
                    <a:srgbClr val="F4740A"/>
                  </a:solidFill>
                </a:rPr>
                <a:t> </a:t>
              </a:r>
              <a:r>
                <a:rPr lang="en-US" sz="900" baseline="0" dirty="0">
                  <a:solidFill>
                    <a:srgbClr val="F4740A"/>
                  </a:solidFill>
                </a:rPr>
                <a:t> </a:t>
              </a:r>
              <a:r>
                <a:rPr lang="en-US" sz="2100" dirty="0">
                  <a:solidFill>
                    <a:schemeClr val="bg1"/>
                  </a:solidFill>
                </a:rPr>
                <a:t>live</a:t>
              </a:r>
              <a:r>
                <a:rPr lang="en-US" sz="1500" dirty="0">
                  <a:solidFill>
                    <a:schemeClr val="bg1"/>
                  </a:solidFill>
                </a:rPr>
                <a:t> </a:t>
              </a:r>
              <a:r>
                <a:rPr lang="en-US" sz="2100" dirty="0">
                  <a:solidFill>
                    <a:schemeClr val="bg1"/>
                  </a:solidFill>
                </a:rPr>
                <a:t>safe </a:t>
              </a:r>
            </a:p>
          </p:txBody>
        </p:sp>
        <p:sp>
          <p:nvSpPr>
            <p:cNvPr id="9" name="Rectangle 8"/>
            <p:cNvSpPr/>
            <p:nvPr userDrawn="1"/>
          </p:nvSpPr>
          <p:spPr>
            <a:xfrm>
              <a:off x="1230343" y="6211955"/>
              <a:ext cx="373820" cy="523220"/>
            </a:xfrm>
            <a:prstGeom prst="rect">
              <a:avLst/>
            </a:prstGeom>
          </p:spPr>
          <p:txBody>
            <a:bodyPr wrap="none">
              <a:spAutoFit/>
            </a:bodyPr>
            <a:lstStyle/>
            <a:p>
              <a:r>
                <a:rPr lang="en-US" sz="2800" dirty="0">
                  <a:solidFill>
                    <a:srgbClr val="F4740A"/>
                  </a:solidFill>
                  <a:latin typeface="Tw Cen MT" panose="020B0602020104020603" pitchFamily="34" charset="0"/>
                </a:rPr>
                <a:t>|</a:t>
              </a:r>
              <a:endParaRPr lang="en-US" sz="2800" dirty="0">
                <a:latin typeface="Tw Cen MT" panose="020B0602020104020603" pitchFamily="34" charset="0"/>
              </a:endParaRPr>
            </a:p>
          </p:txBody>
        </p:sp>
      </p:grpSp>
      <p:pic>
        <p:nvPicPr>
          <p:cNvPr id="19" name="Picture 18"/>
          <p:cNvPicPr>
            <a:picLocks noChangeAspect="1"/>
          </p:cNvPicPr>
          <p:nvPr userDrawn="1"/>
        </p:nvPicPr>
        <p:blipFill rotWithShape="1">
          <a:blip r:embed="rId16" cstate="print">
            <a:extLst>
              <a:ext uri="{28A0092B-C50C-407E-A947-70E740481C1C}">
                <a14:useLocalDpi xmlns:a14="http://schemas.microsoft.com/office/drawing/2010/main" val="0"/>
              </a:ext>
            </a:extLst>
          </a:blip>
          <a:srcRect t="90580"/>
          <a:stretch/>
        </p:blipFill>
        <p:spPr>
          <a:xfrm>
            <a:off x="0" y="6219905"/>
            <a:ext cx="9144000" cy="646043"/>
          </a:xfrm>
          <a:prstGeom prst="rect">
            <a:avLst/>
          </a:prstGeom>
        </p:spPr>
      </p:pic>
      <p:sp>
        <p:nvSpPr>
          <p:cNvPr id="20" name="Rectangle 19"/>
          <p:cNvSpPr/>
          <p:nvPr userDrawn="1"/>
        </p:nvSpPr>
        <p:spPr>
          <a:xfrm>
            <a:off x="0" y="6219904"/>
            <a:ext cx="9144000" cy="645343"/>
          </a:xfrm>
          <a:prstGeom prst="rect">
            <a:avLst/>
          </a:prstGeom>
          <a:solidFill>
            <a:srgbClr val="00247D">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4267" tIns="37134" rIns="74267" bIns="37134" spcCol="0" rtlCol="0" anchor="ctr"/>
          <a:lstStyle/>
          <a:p>
            <a:pPr algn="ctr" defTabSz="848738"/>
            <a:endParaRPr lang="en-US" dirty="0">
              <a:solidFill>
                <a:prstClr val="white"/>
              </a:solidFill>
            </a:endParaRPr>
          </a:p>
        </p:txBody>
      </p:sp>
      <p:grpSp>
        <p:nvGrpSpPr>
          <p:cNvPr id="15" name="Group 14"/>
          <p:cNvGrpSpPr/>
          <p:nvPr userDrawn="1"/>
        </p:nvGrpSpPr>
        <p:grpSpPr>
          <a:xfrm>
            <a:off x="300159" y="6299416"/>
            <a:ext cx="2895600" cy="523220"/>
            <a:chOff x="236551" y="6211955"/>
            <a:chExt cx="2895600" cy="523220"/>
          </a:xfrm>
        </p:grpSpPr>
        <p:sp>
          <p:nvSpPr>
            <p:cNvPr id="16" name="Footer Placeholder 3"/>
            <p:cNvSpPr txBox="1">
              <a:spLocks/>
            </p:cNvSpPr>
            <p:nvPr userDrawn="1"/>
          </p:nvSpPr>
          <p:spPr>
            <a:xfrm>
              <a:off x="236551" y="6283514"/>
              <a:ext cx="2895600" cy="365125"/>
            </a:xfrm>
            <a:prstGeom prst="rect">
              <a:avLst/>
            </a:prstGeom>
          </p:spPr>
          <p:txBody>
            <a:bodyPr vert="horz" lIns="91422" tIns="45712" rIns="91422" bIns="45712" rtlCol="0" anchor="ctr"/>
            <a:lstStyle>
              <a:defPPr>
                <a:defRPr lang="en-US"/>
              </a:defPPr>
              <a:lvl1pPr marL="0" algn="r" defTabSz="914400" rtl="0" eaLnBrk="1" latinLnBrk="0" hangingPunct="1">
                <a:defRPr sz="16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100" dirty="0">
                  <a:solidFill>
                    <a:schemeClr val="bg1"/>
                  </a:solidFill>
                  <a:effectLst>
                    <a:outerShdw blurRad="38100" dist="38100" dir="2700000" algn="tl">
                      <a:srgbClr val="000000">
                        <a:alpha val="43137"/>
                      </a:srgbClr>
                    </a:outerShdw>
                  </a:effectLst>
                </a:rPr>
                <a:t>build</a:t>
              </a:r>
              <a:r>
                <a:rPr lang="en-US" sz="1500" dirty="0">
                  <a:solidFill>
                    <a:schemeClr val="bg1"/>
                  </a:solidFill>
                  <a:effectLst>
                    <a:outerShdw blurRad="38100" dist="38100" dir="2700000" algn="tl">
                      <a:srgbClr val="000000">
                        <a:alpha val="43137"/>
                      </a:srgbClr>
                    </a:outerShdw>
                  </a:effectLst>
                </a:rPr>
                <a:t> </a:t>
              </a:r>
              <a:r>
                <a:rPr lang="en-US" sz="2100" dirty="0">
                  <a:solidFill>
                    <a:schemeClr val="bg1"/>
                  </a:solidFill>
                  <a:effectLst>
                    <a:outerShdw blurRad="38100" dist="38100" dir="2700000" algn="tl">
                      <a:srgbClr val="000000">
                        <a:alpha val="43137"/>
                      </a:srgbClr>
                    </a:outerShdw>
                  </a:effectLst>
                </a:rPr>
                <a:t>safe</a:t>
              </a:r>
              <a:r>
                <a:rPr lang="en-US" sz="2100" baseline="0" dirty="0">
                  <a:solidFill>
                    <a:srgbClr val="F4740A"/>
                  </a:solidFill>
                  <a:effectLst>
                    <a:outerShdw blurRad="38100" dist="38100" dir="2700000" algn="tl">
                      <a:srgbClr val="000000">
                        <a:alpha val="43137"/>
                      </a:srgbClr>
                    </a:outerShdw>
                  </a:effectLst>
                </a:rPr>
                <a:t> </a:t>
              </a:r>
              <a:r>
                <a:rPr lang="en-US" sz="900" baseline="0" dirty="0">
                  <a:solidFill>
                    <a:srgbClr val="F4740A"/>
                  </a:solidFill>
                  <a:effectLst>
                    <a:outerShdw blurRad="38100" dist="38100" dir="2700000" algn="tl">
                      <a:srgbClr val="000000">
                        <a:alpha val="43137"/>
                      </a:srgbClr>
                    </a:outerShdw>
                  </a:effectLst>
                </a:rPr>
                <a:t> </a:t>
              </a:r>
              <a:r>
                <a:rPr lang="en-US" sz="2100" dirty="0">
                  <a:solidFill>
                    <a:schemeClr val="bg1"/>
                  </a:solidFill>
                  <a:effectLst>
                    <a:outerShdw blurRad="38100" dist="38100" dir="2700000" algn="tl">
                      <a:srgbClr val="000000">
                        <a:alpha val="43137"/>
                      </a:srgbClr>
                    </a:outerShdw>
                  </a:effectLst>
                </a:rPr>
                <a:t>live</a:t>
              </a:r>
              <a:r>
                <a:rPr lang="en-US" sz="1500" dirty="0">
                  <a:solidFill>
                    <a:schemeClr val="bg1"/>
                  </a:solidFill>
                  <a:effectLst>
                    <a:outerShdw blurRad="38100" dist="38100" dir="2700000" algn="tl">
                      <a:srgbClr val="000000">
                        <a:alpha val="43137"/>
                      </a:srgbClr>
                    </a:outerShdw>
                  </a:effectLst>
                </a:rPr>
                <a:t> </a:t>
              </a:r>
              <a:r>
                <a:rPr lang="en-US" sz="2100" dirty="0">
                  <a:solidFill>
                    <a:schemeClr val="bg1"/>
                  </a:solidFill>
                  <a:effectLst>
                    <a:outerShdw blurRad="38100" dist="38100" dir="2700000" algn="tl">
                      <a:srgbClr val="000000">
                        <a:alpha val="43137"/>
                      </a:srgbClr>
                    </a:outerShdw>
                  </a:effectLst>
                </a:rPr>
                <a:t>safe </a:t>
              </a:r>
            </a:p>
          </p:txBody>
        </p:sp>
        <p:sp>
          <p:nvSpPr>
            <p:cNvPr id="17" name="Rectangle 16"/>
            <p:cNvSpPr/>
            <p:nvPr userDrawn="1"/>
          </p:nvSpPr>
          <p:spPr>
            <a:xfrm>
              <a:off x="1230343" y="6211955"/>
              <a:ext cx="373820" cy="523220"/>
            </a:xfrm>
            <a:prstGeom prst="rect">
              <a:avLst/>
            </a:prstGeom>
          </p:spPr>
          <p:txBody>
            <a:bodyPr wrap="none">
              <a:spAutoFit/>
            </a:bodyPr>
            <a:lstStyle/>
            <a:p>
              <a:r>
                <a:rPr lang="en-US" sz="2800" dirty="0">
                  <a:solidFill>
                    <a:srgbClr val="F4740A"/>
                  </a:solidFill>
                  <a:latin typeface="Tw Cen MT" panose="020B0602020104020603" pitchFamily="34" charset="0"/>
                </a:rPr>
                <a:t>|</a:t>
              </a:r>
              <a:endParaRPr lang="en-US" sz="2800" dirty="0">
                <a:latin typeface="Tw Cen MT" panose="020B0602020104020603" pitchFamily="34" charset="0"/>
              </a:endParaRPr>
            </a:p>
          </p:txBody>
        </p:sp>
      </p:grpSp>
      <p:pic>
        <p:nvPicPr>
          <p:cNvPr id="21" name="Picture 20"/>
          <p:cNvPicPr>
            <a:picLocks noChangeAspect="1"/>
          </p:cNvPicPr>
          <p:nvPr userDrawn="1"/>
        </p:nvPicPr>
        <p:blipFill>
          <a:blip r:embed="rId17"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756205" y="6315318"/>
            <a:ext cx="1093590" cy="489576"/>
          </a:xfrm>
          <a:prstGeom prst="rect">
            <a:avLst/>
          </a:prstGeom>
        </p:spPr>
      </p:pic>
    </p:spTree>
    <p:extLst>
      <p:ext uri="{BB962C8B-B14F-4D97-AF65-F5344CB8AC3E}">
        <p14:creationId xmlns:p14="http://schemas.microsoft.com/office/powerpoint/2010/main" val="16564182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000" b="0" kern="1200" cap="all" baseline="0">
          <a:solidFill>
            <a:srgbClr val="00247D"/>
          </a:solidFill>
          <a:latin typeface="Franklin Gothic Demi" panose="020B0703020102020204" pitchFamily="34" charset="0"/>
          <a:ea typeface="+mj-ea"/>
          <a:cs typeface="Aharoni" panose="02010803020104030203" pitchFamily="2" charset="-79"/>
        </a:defRPr>
      </a:lvl1pPr>
    </p:titleStyle>
    <p:bodyStyle>
      <a:lvl1pPr marL="344488" indent="-344488" algn="l" defTabSz="914400" rtl="0" eaLnBrk="1" latinLnBrk="0" hangingPunct="1">
        <a:lnSpc>
          <a:spcPct val="90000"/>
        </a:lnSpc>
        <a:spcBef>
          <a:spcPts val="0"/>
        </a:spcBef>
        <a:spcAft>
          <a:spcPts val="600"/>
        </a:spcAft>
        <a:buClr>
          <a:srgbClr val="F4740A"/>
        </a:buClr>
        <a:buFont typeface="Wingdings 2" panose="05020102010507070707" pitchFamily="18" charset="2"/>
        <a:buChar char=""/>
        <a:defRPr sz="2600" kern="1200">
          <a:solidFill>
            <a:schemeClr val="tx1">
              <a:lumMod val="75000"/>
              <a:lumOff val="25000"/>
            </a:schemeClr>
          </a:solidFill>
          <a:latin typeface="Franklin Gothic Medium" panose="020B0603020102020204" pitchFamily="34" charset="0"/>
          <a:ea typeface="+mn-ea"/>
          <a:cs typeface="Aharoni" panose="02010803020104030203" pitchFamily="2" charset="-79"/>
        </a:defRPr>
      </a:lvl1pPr>
      <a:lvl2pPr marL="685800" indent="-341313" algn="l" defTabSz="914400" rtl="0" eaLnBrk="1" latinLnBrk="0" hangingPunct="1">
        <a:lnSpc>
          <a:spcPct val="90000"/>
        </a:lnSpc>
        <a:spcBef>
          <a:spcPts val="0"/>
        </a:spcBef>
        <a:spcAft>
          <a:spcPts val="600"/>
        </a:spcAft>
        <a:buClr>
          <a:srgbClr val="00247D"/>
        </a:buClr>
        <a:buFont typeface="Franklin Gothic Medium" panose="020B0603020102020204" pitchFamily="34" charset="0"/>
        <a:buChar char="−"/>
        <a:defRPr sz="2600" kern="1200">
          <a:solidFill>
            <a:schemeClr val="tx1">
              <a:lumMod val="75000"/>
              <a:lumOff val="25000"/>
            </a:schemeClr>
          </a:solidFill>
          <a:latin typeface="Franklin Gothic Medium" panose="020B0603020102020204" pitchFamily="34" charset="0"/>
          <a:ea typeface="+mn-ea"/>
          <a:cs typeface="Aharoni" panose="02010803020104030203" pitchFamily="2" charset="-79"/>
        </a:defRPr>
      </a:lvl2pPr>
      <a:lvl3pPr marL="1031875" indent="-344488" algn="l" defTabSz="914400" rtl="0" eaLnBrk="1" latinLnBrk="0" hangingPunct="1">
        <a:lnSpc>
          <a:spcPct val="90000"/>
        </a:lnSpc>
        <a:spcBef>
          <a:spcPts val="0"/>
        </a:spcBef>
        <a:spcAft>
          <a:spcPts val="600"/>
        </a:spcAft>
        <a:buClr>
          <a:srgbClr val="00247D"/>
        </a:buClr>
        <a:buFont typeface="Arial" panose="020B0604020202020204" pitchFamily="34" charset="0"/>
        <a:buChar char="•"/>
        <a:defRPr sz="2600" kern="1200">
          <a:solidFill>
            <a:schemeClr val="tx1">
              <a:lumMod val="75000"/>
              <a:lumOff val="25000"/>
            </a:schemeClr>
          </a:solidFill>
          <a:latin typeface="Franklin Gothic Medium" panose="020B0603020102020204" pitchFamily="34" charset="0"/>
          <a:ea typeface="+mn-ea"/>
          <a:cs typeface="Aharoni" panose="02010803020104030203" pitchFamily="2" charset="-79"/>
        </a:defRPr>
      </a:lvl3pPr>
      <a:lvl4pPr marL="1376363" indent="-344488" algn="l" defTabSz="914400" rtl="0" eaLnBrk="1" latinLnBrk="0" hangingPunct="1">
        <a:lnSpc>
          <a:spcPct val="90000"/>
        </a:lnSpc>
        <a:spcBef>
          <a:spcPts val="0"/>
        </a:spcBef>
        <a:spcAft>
          <a:spcPts val="600"/>
        </a:spcAft>
        <a:buClr>
          <a:srgbClr val="00247D"/>
        </a:buClr>
        <a:buFont typeface="Wingdings" panose="05000000000000000000" pitchFamily="2" charset="2"/>
        <a:buChar char="§"/>
        <a:defRPr sz="2600" kern="1200">
          <a:solidFill>
            <a:schemeClr val="tx1">
              <a:lumMod val="75000"/>
              <a:lumOff val="25000"/>
            </a:schemeClr>
          </a:solidFill>
          <a:latin typeface="Franklin Gothic Medium" panose="020B0603020102020204" pitchFamily="34" charset="0"/>
          <a:ea typeface="+mn-ea"/>
          <a:cs typeface="Aharoni" panose="02010803020104030203" pitchFamily="2" charset="-79"/>
        </a:defRPr>
      </a:lvl4pPr>
      <a:lvl5pPr marL="1711325" indent="-334963" algn="l" defTabSz="914400" rtl="0" eaLnBrk="1" latinLnBrk="0" hangingPunct="1">
        <a:lnSpc>
          <a:spcPct val="90000"/>
        </a:lnSpc>
        <a:spcBef>
          <a:spcPts val="0"/>
        </a:spcBef>
        <a:buClr>
          <a:srgbClr val="00247D"/>
        </a:buClr>
        <a:buFont typeface="Arial Unicode MS" panose="020B0604020202020204" pitchFamily="34" charset="-128"/>
        <a:buChar char="⃘"/>
        <a:defRPr sz="2600" kern="1200">
          <a:solidFill>
            <a:schemeClr val="tx1">
              <a:lumMod val="75000"/>
              <a:lumOff val="25000"/>
            </a:schemeClr>
          </a:solidFill>
          <a:latin typeface="Franklin Gothic Medium" panose="020B0603020102020204" pitchFamily="34" charset="0"/>
          <a:ea typeface="+mn-ea"/>
          <a:cs typeface="Aharoni" panose="02010803020104030203"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1.nyc.gov/assets/buildings/html/nyc-active-major-construction.html" TargetMode="Externa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1.nyc.gov/assets/buildings/pdf/ll_152of2016_sn.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communityprofiles.planning.nyc.gov/"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1.nyc.gov/assets/buildings/pdf/gps2.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1.nyc.gov/site/buildings/homeowner/license-search.pag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1.nyc.gov/site/buildings/homeowner/licensed-plumbers.pag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1.nyc.gov/assets/buildings/pdf/gps1.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a810-efiling.nyc.gov/eRenewal/gaspipecert.jsp" TargetMode="External"/><Relationship Id="rId4" Type="http://schemas.openxmlformats.org/officeDocument/2006/relationships/hyperlink" Target="https://www1.nyc.gov/assets/buildings/pdf/gps2.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1.nyc.gov/assets/buildings/pdf/gps2.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file:///C:\Users\nwyley\Documents\LL%20152%20RULE.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1.nyc.gov/site/buildings/index.page" TargetMode="External"/><Relationship Id="rId5" Type="http://schemas.openxmlformats.org/officeDocument/2006/relationships/hyperlink" Target="mailto:LL152of16@buildings.nyc.gov" TargetMode="External"/><Relationship Id="rId4" Type="http://schemas.openxmlformats.org/officeDocument/2006/relationships/hyperlink" Target="https://www1.nyc.gov/assets/buildings/pdf/ll152of2016_faq.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89434" y="1622610"/>
            <a:ext cx="7782777" cy="1510396"/>
          </a:xfrm>
          <a:prstGeom prst="rect">
            <a:avLst/>
          </a:prstGeom>
        </p:spPr>
        <p:txBody>
          <a:bodyPr vert="horz" lIns="91426" tIns="45714" rIns="91426" bIns="45714" rtlCol="0" anchor="t">
            <a:noAutofit/>
          </a:bodyPr>
          <a:lstStyle>
            <a:lvl1pPr algn="ctr" defTabSz="1044976" rtl="0" eaLnBrk="1" latinLnBrk="0" hangingPunct="1">
              <a:spcBef>
                <a:spcPct val="0"/>
              </a:spcBef>
              <a:buNone/>
              <a:defRPr sz="5500" kern="1200" cap="small" baseline="0">
                <a:solidFill>
                  <a:srgbClr val="00247D"/>
                </a:solidFill>
                <a:latin typeface="Franklin Gothic Demi Cond" panose="020B0706030402020204" pitchFamily="34" charset="0"/>
                <a:ea typeface="+mj-ea"/>
                <a:cs typeface="+mj-cs"/>
              </a:defRPr>
            </a:lvl1pPr>
          </a:lstStyle>
          <a:p>
            <a:r>
              <a:rPr lang="en-US" sz="4700" dirty="0">
                <a:solidFill>
                  <a:schemeClr val="bg1"/>
                </a:solidFill>
                <a:latin typeface="Franklin Gothic Demi" panose="020B0703020102020204" pitchFamily="34" charset="0"/>
              </a:rPr>
              <a:t>Local Law 152 of 2016: </a:t>
            </a:r>
          </a:p>
        </p:txBody>
      </p:sp>
      <p:sp>
        <p:nvSpPr>
          <p:cNvPr id="7" name="Subtitle 4"/>
          <p:cNvSpPr txBox="1">
            <a:spLocks/>
          </p:cNvSpPr>
          <p:nvPr/>
        </p:nvSpPr>
        <p:spPr>
          <a:xfrm>
            <a:off x="252087" y="4006516"/>
            <a:ext cx="6581849" cy="1565893"/>
          </a:xfrm>
          <a:prstGeom prst="rect">
            <a:avLst/>
          </a:prstGeom>
        </p:spPr>
        <p:txBody>
          <a:bodyPr vert="horz" lIns="91422" tIns="45712" rIns="91422" bIns="45712" rtlCol="0">
            <a:normAutofit lnSpcReduction="10000"/>
          </a:bodyPr>
          <a:lstStyle>
            <a:lvl1pPr marL="0" indent="0" algn="ctr" defTabSz="914218" rtl="0" eaLnBrk="1" latinLnBrk="0" hangingPunct="1">
              <a:spcBef>
                <a:spcPct val="20000"/>
              </a:spcBef>
              <a:buClr>
                <a:srgbClr val="00247D"/>
              </a:buClr>
              <a:buFont typeface="Wingdings" panose="05000000000000000000" pitchFamily="2" charset="2"/>
              <a:buNone/>
              <a:defRPr sz="3600" kern="1200">
                <a:solidFill>
                  <a:srgbClr val="F4740A"/>
                </a:solidFill>
                <a:latin typeface="Franklin Gothic Demi Cond" panose="020B0706030402020204" pitchFamily="34" charset="0"/>
                <a:ea typeface="+mn-ea"/>
                <a:cs typeface="+mn-cs"/>
              </a:defRPr>
            </a:lvl1pPr>
            <a:lvl2pPr marL="457109" indent="0" algn="ctr" defTabSz="914218" rtl="0" eaLnBrk="1" latinLnBrk="0" hangingPunct="1">
              <a:spcBef>
                <a:spcPct val="20000"/>
              </a:spcBef>
              <a:buClr>
                <a:srgbClr val="00247D"/>
              </a:buClr>
              <a:buFont typeface="Franklin Gothic Medium" panose="020B0603020102020204" pitchFamily="34" charset="0"/>
              <a:buNone/>
              <a:defRPr sz="2400" kern="1200">
                <a:solidFill>
                  <a:schemeClr val="tx1">
                    <a:tint val="75000"/>
                  </a:schemeClr>
                </a:solidFill>
                <a:latin typeface="Franklin Gothic Medium" panose="020B0603020102020204" pitchFamily="34" charset="0"/>
                <a:ea typeface="+mn-ea"/>
                <a:cs typeface="+mn-cs"/>
              </a:defRPr>
            </a:lvl2pPr>
            <a:lvl3pPr marL="914218" indent="0" algn="ctr" defTabSz="914218" rtl="0" eaLnBrk="1" latinLnBrk="0" hangingPunct="1">
              <a:spcBef>
                <a:spcPct val="20000"/>
              </a:spcBef>
              <a:buClr>
                <a:srgbClr val="00247D"/>
              </a:buClr>
              <a:buFont typeface="Arial" panose="020B0604020202020204" pitchFamily="34" charset="0"/>
              <a:buNone/>
              <a:defRPr sz="2400" kern="1200">
                <a:solidFill>
                  <a:schemeClr val="tx1">
                    <a:tint val="75000"/>
                  </a:schemeClr>
                </a:solidFill>
                <a:latin typeface="Franklin Gothic Medium" panose="020B0603020102020204" pitchFamily="34" charset="0"/>
                <a:ea typeface="+mn-ea"/>
                <a:cs typeface="+mn-cs"/>
              </a:defRPr>
            </a:lvl3pPr>
            <a:lvl4pPr marL="1371326" indent="0" algn="ctr" defTabSz="914218" rtl="0" eaLnBrk="1" latinLnBrk="0" hangingPunct="1">
              <a:spcBef>
                <a:spcPct val="20000"/>
              </a:spcBef>
              <a:buClr>
                <a:srgbClr val="00247D"/>
              </a:buClr>
              <a:buFont typeface="Courier New" panose="02070309020205020404" pitchFamily="49" charset="0"/>
              <a:buNone/>
              <a:defRPr sz="2400" kern="1200">
                <a:solidFill>
                  <a:schemeClr val="tx1">
                    <a:tint val="75000"/>
                  </a:schemeClr>
                </a:solidFill>
                <a:latin typeface="Franklin Gothic Medium" panose="020B0603020102020204" pitchFamily="34" charset="0"/>
                <a:ea typeface="+mn-ea"/>
                <a:cs typeface="+mn-cs"/>
              </a:defRPr>
            </a:lvl4pPr>
            <a:lvl5pPr marL="1828436" indent="0" algn="ctr" defTabSz="914218" rtl="0" eaLnBrk="1" latinLnBrk="0" hangingPunct="1">
              <a:spcBef>
                <a:spcPct val="20000"/>
              </a:spcBef>
              <a:buClr>
                <a:srgbClr val="00247D"/>
              </a:buClr>
              <a:buFont typeface="Franklin Gothic Medium" panose="020B0603020102020204" pitchFamily="34" charset="0"/>
              <a:buNone/>
              <a:defRPr sz="2400" kern="1200">
                <a:solidFill>
                  <a:schemeClr val="tx1">
                    <a:tint val="75000"/>
                  </a:schemeClr>
                </a:solidFill>
                <a:latin typeface="Franklin Gothic Medium" panose="020B0603020102020204" pitchFamily="34" charset="0"/>
                <a:ea typeface="+mn-ea"/>
                <a:cs typeface="+mn-cs"/>
              </a:defRPr>
            </a:lvl5pPr>
            <a:lvl6pPr marL="2285544" indent="0" algn="ctr" defTabSz="914218"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2652" indent="0" algn="ctr" defTabSz="914218"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199760" indent="0" algn="ctr" defTabSz="914218"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6868" indent="0" algn="ctr" defTabSz="914218"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2000" dirty="0">
                <a:solidFill>
                  <a:schemeClr val="bg1"/>
                </a:solidFill>
                <a:effectLst>
                  <a:outerShdw blurRad="38100" dist="38100" dir="2700000" algn="tl">
                    <a:srgbClr val="000000">
                      <a:alpha val="43137"/>
                    </a:srgbClr>
                  </a:outerShdw>
                </a:effectLst>
              </a:rPr>
              <a:t>presented by </a:t>
            </a:r>
          </a:p>
          <a:p>
            <a:pPr algn="l">
              <a:spcBef>
                <a:spcPts val="0"/>
              </a:spcBef>
            </a:pPr>
            <a:r>
              <a:rPr lang="en-US" sz="2600" dirty="0">
                <a:solidFill>
                  <a:schemeClr val="bg1"/>
                </a:solidFill>
                <a:effectLst>
                  <a:outerShdw blurRad="38100" dist="38100" dir="2700000" algn="tl">
                    <a:srgbClr val="000000">
                      <a:alpha val="43137"/>
                    </a:srgbClr>
                  </a:outerShdw>
                </a:effectLst>
                <a:latin typeface="Franklin Gothic Demi" panose="020B0703020102020204" pitchFamily="34" charset="0"/>
              </a:rPr>
              <a:t>Shawn Jones</a:t>
            </a:r>
          </a:p>
          <a:p>
            <a:pPr algn="l">
              <a:spcBef>
                <a:spcPts val="0"/>
              </a:spcBef>
            </a:pPr>
            <a:r>
              <a:rPr lang="en-US" sz="2600" dirty="0">
                <a:solidFill>
                  <a:schemeClr val="bg1"/>
                </a:solidFill>
                <a:effectLst>
                  <a:outerShdw blurRad="38100" dist="38100" dir="2700000" algn="tl">
                    <a:srgbClr val="000000">
                      <a:alpha val="43137"/>
                    </a:srgbClr>
                  </a:outerShdw>
                </a:effectLst>
                <a:latin typeface="Franklin Gothic Demi" panose="020B0703020102020204" pitchFamily="34" charset="0"/>
              </a:rPr>
              <a:t>Chief Inspector</a:t>
            </a:r>
            <a:br>
              <a:rPr lang="en-US" sz="2600" dirty="0">
                <a:solidFill>
                  <a:schemeClr val="bg1"/>
                </a:solidFill>
                <a:effectLst>
                  <a:outerShdw blurRad="38100" dist="38100" dir="2700000" algn="tl">
                    <a:srgbClr val="000000">
                      <a:alpha val="43137"/>
                    </a:srgbClr>
                  </a:outerShdw>
                </a:effectLst>
                <a:latin typeface="Franklin Gothic Demi" panose="020B0703020102020204" pitchFamily="34" charset="0"/>
              </a:rPr>
            </a:br>
            <a:r>
              <a:rPr lang="en-US" sz="2600" dirty="0">
                <a:solidFill>
                  <a:schemeClr val="bg1"/>
                </a:solidFill>
                <a:effectLst>
                  <a:outerShdw blurRad="38100" dist="38100" dir="2700000" algn="tl">
                    <a:srgbClr val="000000">
                      <a:alpha val="43137"/>
                    </a:srgbClr>
                  </a:outerShdw>
                </a:effectLst>
                <a:latin typeface="Franklin Gothic Demi" panose="020B0703020102020204" pitchFamily="34" charset="0"/>
              </a:rPr>
              <a:t>Plumbing Unit</a:t>
            </a:r>
          </a:p>
        </p:txBody>
      </p:sp>
      <p:pic>
        <p:nvPicPr>
          <p:cNvPr id="9" name="Picture 8"/>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267494" y="4553129"/>
            <a:ext cx="1524000" cy="682261"/>
          </a:xfrm>
          <a:prstGeom prst="rect">
            <a:avLst/>
          </a:prstGeom>
        </p:spPr>
      </p:pic>
      <p:sp>
        <p:nvSpPr>
          <p:cNvPr id="10" name="Title 3"/>
          <p:cNvSpPr txBox="1">
            <a:spLocks/>
          </p:cNvSpPr>
          <p:nvPr/>
        </p:nvSpPr>
        <p:spPr>
          <a:xfrm>
            <a:off x="751623" y="3358167"/>
            <a:ext cx="7772400" cy="945777"/>
          </a:xfrm>
          <a:prstGeom prst="rect">
            <a:avLst/>
          </a:prstGeom>
        </p:spPr>
        <p:txBody>
          <a:bodyPr vert="horz" lIns="97017" tIns="48508" rIns="97017" bIns="48508"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effectLst>
                  <a:outerShdw blurRad="38100" dist="38100" dir="2700000" algn="tl">
                    <a:srgbClr val="000000">
                      <a:alpha val="43137"/>
                    </a:srgbClr>
                  </a:outerShdw>
                </a:effectLst>
                <a:latin typeface="Franklin Gothic Demi" panose="020B0703020102020204" pitchFamily="34" charset="0"/>
              </a:rPr>
              <a:t>  2021</a:t>
            </a:r>
          </a:p>
        </p:txBody>
      </p:sp>
    </p:spTree>
    <p:extLst>
      <p:ext uri="{BB962C8B-B14F-4D97-AF65-F5344CB8AC3E}">
        <p14:creationId xmlns:p14="http://schemas.microsoft.com/office/powerpoint/2010/main" val="104095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13BD9C-7CD8-1046-B7AD-C61F2619C47D}" type="slidenum">
              <a:rPr lang="en-US" smtClean="0"/>
              <a:pPr/>
              <a:t>10</a:t>
            </a:fld>
            <a:endParaRPr lang="en-US" dirty="0"/>
          </a:p>
        </p:txBody>
      </p:sp>
      <p:sp>
        <p:nvSpPr>
          <p:cNvPr id="5" name="Content Placeholder 7"/>
          <p:cNvSpPr>
            <a:spLocks noGrp="1"/>
          </p:cNvSpPr>
          <p:nvPr>
            <p:ph idx="1"/>
          </p:nvPr>
        </p:nvSpPr>
        <p:spPr>
          <a:xfrm>
            <a:off x="1543051" y="1906324"/>
            <a:ext cx="6172200" cy="3394472"/>
          </a:xfrm>
        </p:spPr>
        <p:txBody>
          <a:bodyPr>
            <a:normAutofit/>
          </a:bodyPr>
          <a:lstStyle/>
          <a:p>
            <a:pPr>
              <a:buClr>
                <a:srgbClr val="002D86"/>
              </a:buClr>
            </a:pPr>
            <a:endParaRPr lang="en-US" sz="1800" dirty="0">
              <a:solidFill>
                <a:schemeClr val="tx1">
                  <a:lumMod val="85000"/>
                  <a:lumOff val="15000"/>
                </a:schemeClr>
              </a:solidFill>
            </a:endParaRPr>
          </a:p>
          <a:p>
            <a:pPr marL="321363" indent="-321363">
              <a:buClr>
                <a:srgbClr val="002D86"/>
              </a:buClr>
              <a:buFont typeface="+mj-lt"/>
              <a:buAutoNum type="arabicPeriod"/>
            </a:pPr>
            <a:endParaRPr lang="en-US" sz="1800" dirty="0">
              <a:solidFill>
                <a:schemeClr val="tx1">
                  <a:lumMod val="85000"/>
                  <a:lumOff val="15000"/>
                </a:schemeClr>
              </a:solidFill>
            </a:endParaRPr>
          </a:p>
        </p:txBody>
      </p:sp>
      <p:sp>
        <p:nvSpPr>
          <p:cNvPr id="7" name="Content Placeholder 7"/>
          <p:cNvSpPr txBox="1">
            <a:spLocks/>
          </p:cNvSpPr>
          <p:nvPr/>
        </p:nvSpPr>
        <p:spPr>
          <a:xfrm>
            <a:off x="1615157" y="1871797"/>
            <a:ext cx="6172200" cy="3394472"/>
          </a:xfrm>
          <a:prstGeom prst="rect">
            <a:avLst/>
          </a:prstGeom>
        </p:spPr>
        <p:txBody>
          <a:bodyPr vert="horz" lIns="68567" tIns="34284" rIns="68567" bIns="34284" rtlCol="0">
            <a:normAutofit/>
          </a:bodyPr>
          <a:lstStyle>
            <a:lvl1pPr marL="342900" indent="-342900" algn="l" defTabSz="914218" rtl="0" eaLnBrk="1" latinLnBrk="0" hangingPunct="1">
              <a:spcBef>
                <a:spcPct val="20000"/>
              </a:spcBef>
              <a:buClr>
                <a:srgbClr val="00247D"/>
              </a:buClr>
              <a:buFont typeface="Wingdings" panose="05000000000000000000" pitchFamily="2" charset="2"/>
              <a:buChar char="§"/>
              <a:defRPr sz="2400" b="1" kern="1200">
                <a:solidFill>
                  <a:srgbClr val="002476"/>
                </a:solidFill>
                <a:latin typeface="Franklin Gothic Medium" panose="020B0603020102020204" pitchFamily="34" charset="0"/>
                <a:ea typeface="+mn-ea"/>
                <a:cs typeface="+mn-cs"/>
              </a:defRPr>
            </a:lvl1pPr>
            <a:lvl2pPr marL="800009" indent="-342900" algn="l" defTabSz="914218" rtl="0" eaLnBrk="1" latinLnBrk="0" hangingPunct="1">
              <a:spcBef>
                <a:spcPct val="20000"/>
              </a:spcBef>
              <a:buClr>
                <a:srgbClr val="00247D"/>
              </a:buClr>
              <a:buFont typeface="Franklin Gothic Medium" panose="020B0603020102020204" pitchFamily="34" charset="0"/>
              <a:buChar char="−"/>
              <a:defRPr sz="2400" kern="1200">
                <a:solidFill>
                  <a:schemeClr val="tx1">
                    <a:lumMod val="75000"/>
                    <a:lumOff val="25000"/>
                  </a:schemeClr>
                </a:solidFill>
                <a:latin typeface="Franklin Gothic Medium" panose="020B0603020102020204" pitchFamily="34" charset="0"/>
                <a:ea typeface="+mn-ea"/>
                <a:cs typeface="+mn-cs"/>
              </a:defRPr>
            </a:lvl2pPr>
            <a:lvl3pPr marL="1257117" indent="-342900" algn="l" defTabSz="914218" rtl="0" eaLnBrk="1" latinLnBrk="0" hangingPunct="1">
              <a:spcBef>
                <a:spcPct val="20000"/>
              </a:spcBef>
              <a:buClr>
                <a:srgbClr val="00247D"/>
              </a:buClr>
              <a:buFont typeface="Arial" panose="020B0604020202020204" pitchFamily="34" charset="0"/>
              <a:buChar char="•"/>
              <a:defRPr sz="2400" kern="1200">
                <a:solidFill>
                  <a:schemeClr val="tx1">
                    <a:lumMod val="75000"/>
                    <a:lumOff val="25000"/>
                  </a:schemeClr>
                </a:solidFill>
                <a:latin typeface="Franklin Gothic Medium" panose="020B0603020102020204" pitchFamily="34" charset="0"/>
                <a:ea typeface="+mn-ea"/>
                <a:cs typeface="+mn-cs"/>
              </a:defRPr>
            </a:lvl3pPr>
            <a:lvl4pPr marL="1714225" indent="-342900" algn="l" defTabSz="914218" rtl="0" eaLnBrk="1" latinLnBrk="0" hangingPunct="1">
              <a:spcBef>
                <a:spcPct val="20000"/>
              </a:spcBef>
              <a:buClr>
                <a:srgbClr val="00247D"/>
              </a:buClr>
              <a:buFont typeface="Courier New" panose="02070309020205020404" pitchFamily="49" charset="0"/>
              <a:buChar char="o"/>
              <a:defRPr sz="2400" kern="1200">
                <a:solidFill>
                  <a:schemeClr val="tx1">
                    <a:lumMod val="75000"/>
                    <a:lumOff val="25000"/>
                  </a:schemeClr>
                </a:solidFill>
                <a:latin typeface="Franklin Gothic Medium" panose="020B0603020102020204" pitchFamily="34" charset="0"/>
                <a:ea typeface="+mn-ea"/>
                <a:cs typeface="+mn-cs"/>
              </a:defRPr>
            </a:lvl4pPr>
            <a:lvl5pPr marL="2171332" indent="-342900" algn="l" defTabSz="914218" rtl="0" eaLnBrk="1" latinLnBrk="0" hangingPunct="1">
              <a:spcBef>
                <a:spcPct val="20000"/>
              </a:spcBef>
              <a:buClr>
                <a:srgbClr val="00247D"/>
              </a:buClr>
              <a:buFont typeface="Franklin Gothic Medium" panose="020B0603020102020204" pitchFamily="34" charset="0"/>
              <a:buChar char="−"/>
              <a:defRPr sz="2400" kern="1200">
                <a:solidFill>
                  <a:schemeClr val="tx1">
                    <a:lumMod val="75000"/>
                    <a:lumOff val="25000"/>
                  </a:schemeClr>
                </a:solidFill>
                <a:latin typeface="Franklin Gothic Medium" panose="020B0603020102020204" pitchFamily="34" charset="0"/>
                <a:ea typeface="+mn-ea"/>
                <a:cs typeface="+mn-cs"/>
              </a:defRPr>
            </a:lvl5pPr>
            <a:lvl6pPr marL="2514096" indent="-228555" algn="l" defTabSz="9142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06" indent="-228555" algn="l" defTabSz="9142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14" indent="-228555" algn="l" defTabSz="9142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23" indent="-228555" algn="l" defTabSz="9142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2D86"/>
              </a:buClr>
            </a:pPr>
            <a:endParaRPr lang="en-US" sz="1800">
              <a:solidFill>
                <a:schemeClr val="tx1">
                  <a:lumMod val="85000"/>
                  <a:lumOff val="15000"/>
                </a:schemeClr>
              </a:solidFill>
            </a:endParaRPr>
          </a:p>
          <a:p>
            <a:pPr marL="321363" indent="-321363">
              <a:buClr>
                <a:srgbClr val="002D86"/>
              </a:buClr>
              <a:buFont typeface="+mj-lt"/>
              <a:buAutoNum type="arabicPeriod"/>
            </a:pPr>
            <a:endParaRPr lang="en-US" sz="1800" dirty="0">
              <a:solidFill>
                <a:schemeClr val="tx1">
                  <a:lumMod val="85000"/>
                  <a:lumOff val="15000"/>
                </a:schemeClr>
              </a:solidFill>
            </a:endParaRPr>
          </a:p>
        </p:txBody>
      </p:sp>
      <p:sp>
        <p:nvSpPr>
          <p:cNvPr id="8" name="Text Box 2"/>
          <p:cNvSpPr txBox="1">
            <a:spLocks noChangeArrowheads="1"/>
          </p:cNvSpPr>
          <p:nvPr/>
        </p:nvSpPr>
        <p:spPr bwMode="auto">
          <a:xfrm>
            <a:off x="493514" y="1192774"/>
            <a:ext cx="8260872" cy="456371"/>
          </a:xfrm>
          <a:prstGeom prst="rect">
            <a:avLst/>
          </a:prstGeom>
          <a:solidFill>
            <a:srgbClr val="015699"/>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698500" dir="16200000" sy="-100000" rotWithShape="0">
                    <a:srgbClr val="3F3F3F">
                      <a:alpha val="50000"/>
                    </a:srgbClr>
                  </a:outerShdw>
                </a:effectLst>
              </a14:hiddenEffects>
            </a:ext>
          </a:extLst>
        </p:spPr>
        <p:txBody>
          <a:bodyPr vert="horz" wrap="square" lIns="27432" tIns="27432" rIns="27432" bIns="27432" numCol="1" anchor="ctr" anchorCtr="0" compatLnSpc="1">
            <a:prstTxWarp prst="textNoShape">
              <a:avLst/>
            </a:prstTxWarp>
          </a:bodyPr>
          <a:lstStyle/>
          <a:p>
            <a:pPr algn="ctr" fontAlgn="base">
              <a:spcBef>
                <a:spcPct val="0"/>
              </a:spcBef>
              <a:spcAft>
                <a:spcPct val="0"/>
              </a:spcAft>
            </a:pPr>
            <a:r>
              <a:rPr lang="en-US" altLang="en-US" sz="2250" b="1" dirty="0">
                <a:solidFill>
                  <a:srgbClr val="FFFFFF"/>
                </a:solidFill>
                <a:latin typeface="Franklin Gothic Demi Cond" pitchFamily="34" charset="0"/>
                <a:cs typeface="Arial" pitchFamily="34" charset="0"/>
              </a:rPr>
              <a:t>  DOB  NOW  </a:t>
            </a:r>
            <a:r>
              <a:rPr lang="en-US" altLang="en-US" sz="2250" dirty="0">
                <a:solidFill>
                  <a:srgbClr val="FFFFFF"/>
                </a:solidFill>
                <a:latin typeface="Franklin Gothic Medium Cond" pitchFamily="34" charset="0"/>
                <a:cs typeface="Arial" pitchFamily="34" charset="0"/>
              </a:rPr>
              <a:t>FY 2020  YEAR  IN  REVIEW</a:t>
            </a:r>
            <a:endParaRPr lang="en-US" altLang="en-US" sz="2250" dirty="0">
              <a:latin typeface="Arial" pitchFamily="34" charset="0"/>
              <a:cs typeface="Arial" pitchFamily="34" charset="0"/>
            </a:endParaRPr>
          </a:p>
        </p:txBody>
      </p:sp>
      <p:pic>
        <p:nvPicPr>
          <p:cNvPr id="9" name="Picture 4" descr="DOB-NOW-logo-safe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5924" y="2394479"/>
            <a:ext cx="485775" cy="407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 name="Picture 5" descr="DOB-NOW-logo-bu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8977" y="2390906"/>
            <a:ext cx="488156"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2" name="Text Box 7"/>
          <p:cNvSpPr txBox="1">
            <a:spLocks noChangeArrowheads="1"/>
          </p:cNvSpPr>
          <p:nvPr/>
        </p:nvSpPr>
        <p:spPr bwMode="auto">
          <a:xfrm>
            <a:off x="1538287" y="2114681"/>
            <a:ext cx="2119313"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1200" dirty="0">
                <a:solidFill>
                  <a:srgbClr val="015699"/>
                </a:solidFill>
                <a:latin typeface="Franklin Gothic Demi Cond" pitchFamily="34" charset="0"/>
                <a:cs typeface="Arial" pitchFamily="34" charset="0"/>
              </a:rPr>
              <a:t>FILINGS</a:t>
            </a:r>
            <a:endParaRPr lang="en-US" altLang="en-US" sz="1350" dirty="0">
              <a:latin typeface="Arial" pitchFamily="34" charset="0"/>
              <a:cs typeface="Arial" pitchFamily="34" charset="0"/>
            </a:endParaRPr>
          </a:p>
        </p:txBody>
      </p:sp>
      <p:sp>
        <p:nvSpPr>
          <p:cNvPr id="14" name="Text Box 9"/>
          <p:cNvSpPr txBox="1">
            <a:spLocks noChangeArrowheads="1"/>
          </p:cNvSpPr>
          <p:nvPr/>
        </p:nvSpPr>
        <p:spPr bwMode="auto">
          <a:xfrm>
            <a:off x="3970883" y="2132541"/>
            <a:ext cx="3659832"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1200" dirty="0">
                <a:solidFill>
                  <a:srgbClr val="015699"/>
                </a:solidFill>
                <a:latin typeface="Franklin Gothic Demi Cond" pitchFamily="34" charset="0"/>
                <a:cs typeface="Arial" pitchFamily="34" charset="0"/>
              </a:rPr>
              <a:t>   NEW MAJOR  RELEASES</a:t>
            </a:r>
            <a:endParaRPr lang="en-US" altLang="en-US" sz="1350" dirty="0">
              <a:latin typeface="Arial" pitchFamily="34" charset="0"/>
              <a:cs typeface="Arial" pitchFamily="34" charset="0"/>
            </a:endParaRPr>
          </a:p>
        </p:txBody>
      </p:sp>
      <p:pic>
        <p:nvPicPr>
          <p:cNvPr id="15" name="Picture 10" descr="DOB-NOW-logo-safe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7052" y="2525650"/>
            <a:ext cx="506544" cy="424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6" name="Picture 11" descr="DOB-NOW-logo-bu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1865" y="2504637"/>
            <a:ext cx="517913" cy="434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Text Box 12"/>
          <p:cNvSpPr txBox="1">
            <a:spLocks noChangeArrowheads="1"/>
          </p:cNvSpPr>
          <p:nvPr/>
        </p:nvSpPr>
        <p:spPr bwMode="auto">
          <a:xfrm>
            <a:off x="1619200" y="2849287"/>
            <a:ext cx="791765" cy="258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fontAlgn="base">
              <a:spcBef>
                <a:spcPct val="0"/>
              </a:spcBef>
              <a:spcAft>
                <a:spcPct val="0"/>
              </a:spcAft>
            </a:pPr>
            <a:r>
              <a:rPr lang="en-US" altLang="en-US" sz="1500" dirty="0">
                <a:solidFill>
                  <a:srgbClr val="000000"/>
                </a:solidFill>
                <a:latin typeface="Franklin Gothic Demi Cond" pitchFamily="34" charset="0"/>
                <a:cs typeface="Arial" pitchFamily="34" charset="0"/>
              </a:rPr>
              <a:t>87,000+</a:t>
            </a:r>
            <a:endParaRPr lang="en-US" altLang="en-US" sz="1350" dirty="0">
              <a:latin typeface="Arial" pitchFamily="34" charset="0"/>
              <a:cs typeface="Arial" pitchFamily="34" charset="0"/>
            </a:endParaRPr>
          </a:p>
        </p:txBody>
      </p:sp>
      <p:sp>
        <p:nvSpPr>
          <p:cNvPr id="18" name="Text Box 13"/>
          <p:cNvSpPr txBox="1">
            <a:spLocks noChangeArrowheads="1"/>
          </p:cNvSpPr>
          <p:nvPr/>
        </p:nvSpPr>
        <p:spPr bwMode="auto">
          <a:xfrm>
            <a:off x="1575145" y="3060028"/>
            <a:ext cx="747713"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975" dirty="0">
                <a:solidFill>
                  <a:srgbClr val="3F3F3F"/>
                </a:solidFill>
                <a:latin typeface="Franklin Gothic Medium Cond" pitchFamily="34" charset="0"/>
                <a:cs typeface="Arial" pitchFamily="34" charset="0"/>
              </a:rPr>
              <a:t>Boiler </a:t>
            </a:r>
            <a:endParaRPr lang="en-US" altLang="en-US" sz="1350" dirty="0">
              <a:latin typeface="Arial" pitchFamily="34" charset="0"/>
              <a:cs typeface="Arial" pitchFamily="34" charset="0"/>
            </a:endParaRPr>
          </a:p>
        </p:txBody>
      </p:sp>
      <p:sp>
        <p:nvSpPr>
          <p:cNvPr id="19" name="Text Box 14"/>
          <p:cNvSpPr txBox="1">
            <a:spLocks noChangeArrowheads="1"/>
          </p:cNvSpPr>
          <p:nvPr/>
        </p:nvSpPr>
        <p:spPr bwMode="auto">
          <a:xfrm>
            <a:off x="1595320" y="3231923"/>
            <a:ext cx="958094" cy="304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fontAlgn="base">
              <a:spcBef>
                <a:spcPct val="0"/>
              </a:spcBef>
              <a:spcAft>
                <a:spcPct val="0"/>
              </a:spcAft>
            </a:pPr>
            <a:r>
              <a:rPr lang="en-US" altLang="en-US" sz="1500" dirty="0">
                <a:solidFill>
                  <a:srgbClr val="000000"/>
                </a:solidFill>
                <a:latin typeface="Franklin Gothic Demi Cond" pitchFamily="34" charset="0"/>
                <a:cs typeface="Arial" pitchFamily="34" charset="0"/>
              </a:rPr>
              <a:t>121,000+</a:t>
            </a:r>
            <a:endParaRPr lang="en-US" altLang="en-US" sz="1350" dirty="0">
              <a:latin typeface="Arial" pitchFamily="34" charset="0"/>
              <a:cs typeface="Arial" pitchFamily="34" charset="0"/>
            </a:endParaRPr>
          </a:p>
        </p:txBody>
      </p:sp>
      <p:sp>
        <p:nvSpPr>
          <p:cNvPr id="20" name="Text Box 15"/>
          <p:cNvSpPr txBox="1">
            <a:spLocks noChangeArrowheads="1"/>
          </p:cNvSpPr>
          <p:nvPr/>
        </p:nvSpPr>
        <p:spPr bwMode="auto">
          <a:xfrm>
            <a:off x="1619199" y="3487462"/>
            <a:ext cx="68686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900" dirty="0">
                <a:solidFill>
                  <a:srgbClr val="3F3F3F"/>
                </a:solidFill>
                <a:latin typeface="Franklin Gothic Medium Cond" pitchFamily="34" charset="0"/>
                <a:cs typeface="Arial" pitchFamily="34" charset="0"/>
              </a:rPr>
              <a:t>Elevator</a:t>
            </a:r>
            <a:endParaRPr lang="en-US" altLang="en-US" sz="1350" dirty="0">
              <a:latin typeface="Arial" pitchFamily="34" charset="0"/>
              <a:cs typeface="Arial" pitchFamily="34" charset="0"/>
            </a:endParaRPr>
          </a:p>
        </p:txBody>
      </p:sp>
      <p:sp>
        <p:nvSpPr>
          <p:cNvPr id="21" name="Text Box 16"/>
          <p:cNvSpPr txBox="1">
            <a:spLocks noChangeArrowheads="1"/>
          </p:cNvSpPr>
          <p:nvPr/>
        </p:nvSpPr>
        <p:spPr bwMode="auto">
          <a:xfrm>
            <a:off x="2732575" y="2855251"/>
            <a:ext cx="833438" cy="258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fontAlgn="base">
              <a:spcBef>
                <a:spcPct val="0"/>
              </a:spcBef>
              <a:spcAft>
                <a:spcPct val="0"/>
              </a:spcAft>
            </a:pPr>
            <a:r>
              <a:rPr lang="en-US" altLang="en-US" sz="1500" dirty="0">
                <a:solidFill>
                  <a:srgbClr val="000000"/>
                </a:solidFill>
                <a:latin typeface="Franklin Gothic Demi Cond" pitchFamily="34" charset="0"/>
                <a:cs typeface="Arial" pitchFamily="34" charset="0"/>
              </a:rPr>
              <a:t>61,000+</a:t>
            </a:r>
            <a:endParaRPr lang="en-US" altLang="en-US" sz="1350" dirty="0">
              <a:latin typeface="Arial" pitchFamily="34" charset="0"/>
              <a:cs typeface="Arial" pitchFamily="34" charset="0"/>
            </a:endParaRPr>
          </a:p>
        </p:txBody>
      </p:sp>
      <p:sp>
        <p:nvSpPr>
          <p:cNvPr id="22" name="Text Box 17"/>
          <p:cNvSpPr txBox="1">
            <a:spLocks noChangeArrowheads="1"/>
          </p:cNvSpPr>
          <p:nvPr/>
        </p:nvSpPr>
        <p:spPr bwMode="auto">
          <a:xfrm>
            <a:off x="2608659" y="3065990"/>
            <a:ext cx="8286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900" dirty="0">
                <a:solidFill>
                  <a:srgbClr val="3F3F3F"/>
                </a:solidFill>
                <a:latin typeface="Franklin Gothic Medium Cond" pitchFamily="34" charset="0"/>
                <a:cs typeface="Arial" pitchFamily="34" charset="0"/>
              </a:rPr>
              <a:t>Electrical </a:t>
            </a:r>
            <a:endParaRPr lang="en-US" altLang="en-US" sz="1350" dirty="0">
              <a:latin typeface="Arial" pitchFamily="34" charset="0"/>
              <a:cs typeface="Arial" pitchFamily="34" charset="0"/>
            </a:endParaRPr>
          </a:p>
        </p:txBody>
      </p:sp>
      <p:sp>
        <p:nvSpPr>
          <p:cNvPr id="23" name="Text Box 18"/>
          <p:cNvSpPr txBox="1">
            <a:spLocks noChangeArrowheads="1"/>
          </p:cNvSpPr>
          <p:nvPr/>
        </p:nvSpPr>
        <p:spPr bwMode="auto">
          <a:xfrm>
            <a:off x="2689621" y="3288647"/>
            <a:ext cx="757238" cy="258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1500" dirty="0">
                <a:solidFill>
                  <a:srgbClr val="000000"/>
                </a:solidFill>
                <a:latin typeface="Franklin Gothic Demi Cond" pitchFamily="34" charset="0"/>
                <a:cs typeface="Arial" pitchFamily="34" charset="0"/>
              </a:rPr>
              <a:t>17,000+</a:t>
            </a:r>
            <a:endParaRPr lang="en-US" altLang="en-US" sz="1350" dirty="0">
              <a:latin typeface="Arial" pitchFamily="34" charset="0"/>
              <a:cs typeface="Arial" pitchFamily="34" charset="0"/>
            </a:endParaRPr>
          </a:p>
        </p:txBody>
      </p:sp>
      <p:sp>
        <p:nvSpPr>
          <p:cNvPr id="24" name="Text Box 19"/>
          <p:cNvSpPr txBox="1">
            <a:spLocks noChangeArrowheads="1"/>
          </p:cNvSpPr>
          <p:nvPr/>
        </p:nvSpPr>
        <p:spPr bwMode="auto">
          <a:xfrm>
            <a:off x="2609849" y="3498197"/>
            <a:ext cx="758429" cy="220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900" dirty="0">
                <a:solidFill>
                  <a:srgbClr val="3F3F3F"/>
                </a:solidFill>
                <a:latin typeface="Franklin Gothic Medium Cond" pitchFamily="34" charset="0"/>
                <a:cs typeface="Arial" pitchFamily="34" charset="0"/>
              </a:rPr>
              <a:t>LAA</a:t>
            </a:r>
            <a:endParaRPr lang="en-US" altLang="en-US" sz="1350" dirty="0">
              <a:latin typeface="Arial" pitchFamily="34" charset="0"/>
              <a:cs typeface="Arial" pitchFamily="34" charset="0"/>
            </a:endParaRPr>
          </a:p>
        </p:txBody>
      </p:sp>
      <p:sp>
        <p:nvSpPr>
          <p:cNvPr id="25" name="Text Box 20"/>
          <p:cNvSpPr txBox="1">
            <a:spLocks noChangeArrowheads="1"/>
          </p:cNvSpPr>
          <p:nvPr/>
        </p:nvSpPr>
        <p:spPr bwMode="auto">
          <a:xfrm>
            <a:off x="2732595" y="3693451"/>
            <a:ext cx="752475" cy="258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fontAlgn="base">
              <a:spcBef>
                <a:spcPct val="0"/>
              </a:spcBef>
              <a:spcAft>
                <a:spcPct val="0"/>
              </a:spcAft>
            </a:pPr>
            <a:r>
              <a:rPr lang="en-US" altLang="en-US" sz="1500" dirty="0">
                <a:solidFill>
                  <a:srgbClr val="000000"/>
                </a:solidFill>
                <a:latin typeface="Franklin Gothic Demi Cond" pitchFamily="34" charset="0"/>
                <a:cs typeface="Arial" pitchFamily="34" charset="0"/>
              </a:rPr>
              <a:t>58,000+</a:t>
            </a:r>
            <a:endParaRPr lang="en-US" altLang="en-US" sz="1350" dirty="0">
              <a:latin typeface="Arial" pitchFamily="34" charset="0"/>
              <a:cs typeface="Arial" pitchFamily="34" charset="0"/>
            </a:endParaRPr>
          </a:p>
        </p:txBody>
      </p:sp>
      <p:sp>
        <p:nvSpPr>
          <p:cNvPr id="26" name="Text Box 21"/>
          <p:cNvSpPr txBox="1">
            <a:spLocks noChangeArrowheads="1"/>
          </p:cNvSpPr>
          <p:nvPr/>
        </p:nvSpPr>
        <p:spPr bwMode="auto">
          <a:xfrm>
            <a:off x="2547896" y="3893475"/>
            <a:ext cx="977504"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900" dirty="0">
                <a:solidFill>
                  <a:srgbClr val="3F3F3F"/>
                </a:solidFill>
                <a:latin typeface="Franklin Gothic Medium Cond" pitchFamily="34" charset="0"/>
                <a:cs typeface="Arial" pitchFamily="34" charset="0"/>
              </a:rPr>
              <a:t>Other Work Types</a:t>
            </a:r>
            <a:endParaRPr lang="en-US" altLang="en-US" sz="1350" dirty="0">
              <a:latin typeface="Arial" pitchFamily="34" charset="0"/>
              <a:cs typeface="Arial" pitchFamily="34" charset="0"/>
            </a:endParaRPr>
          </a:p>
        </p:txBody>
      </p:sp>
      <p:sp>
        <p:nvSpPr>
          <p:cNvPr id="27" name="Text Box 22"/>
          <p:cNvSpPr txBox="1">
            <a:spLocks noChangeArrowheads="1"/>
          </p:cNvSpPr>
          <p:nvPr/>
        </p:nvSpPr>
        <p:spPr bwMode="auto">
          <a:xfrm>
            <a:off x="1538287" y="4186360"/>
            <a:ext cx="1988344" cy="258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1200" dirty="0">
                <a:solidFill>
                  <a:srgbClr val="015699"/>
                </a:solidFill>
                <a:latin typeface="Franklin Gothic Demi Cond" pitchFamily="34" charset="0"/>
                <a:cs typeface="Arial" pitchFamily="34" charset="0"/>
              </a:rPr>
              <a:t>INSPECTIONS</a:t>
            </a:r>
            <a:endParaRPr lang="en-US" altLang="en-US" sz="1350" dirty="0">
              <a:latin typeface="Arial" pitchFamily="34" charset="0"/>
              <a:cs typeface="Arial" pitchFamily="34" charset="0"/>
            </a:endParaRPr>
          </a:p>
        </p:txBody>
      </p:sp>
      <p:cxnSp>
        <p:nvCxnSpPr>
          <p:cNvPr id="47" name="AutoShape 52"/>
          <p:cNvCxnSpPr>
            <a:cxnSpLocks noChangeShapeType="1"/>
          </p:cNvCxnSpPr>
          <p:nvPr/>
        </p:nvCxnSpPr>
        <p:spPr bwMode="auto">
          <a:xfrm>
            <a:off x="3829050" y="2317802"/>
            <a:ext cx="0" cy="3017520"/>
          </a:xfrm>
          <a:prstGeom prst="straightConnector1">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49" name="AutoShape 54"/>
          <p:cNvCxnSpPr>
            <a:cxnSpLocks noChangeShapeType="1"/>
          </p:cNvCxnSpPr>
          <p:nvPr/>
        </p:nvCxnSpPr>
        <p:spPr bwMode="auto">
          <a:xfrm>
            <a:off x="1538288" y="4164989"/>
            <a:ext cx="1988344" cy="0"/>
          </a:xfrm>
          <a:prstGeom prst="straightConnector1">
            <a:avLst/>
          </a:prstGeom>
          <a:noFill/>
          <a:ln w="12700" algn="ctr">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76" name="Rectangle 42"/>
          <p:cNvSpPr>
            <a:spLocks noChangeArrowheads="1"/>
          </p:cNvSpPr>
          <p:nvPr/>
        </p:nvSpPr>
        <p:spPr bwMode="auto">
          <a:xfrm>
            <a:off x="4005593" y="4112550"/>
            <a:ext cx="3659832" cy="1220391"/>
          </a:xfrm>
          <a:prstGeom prst="rect">
            <a:avLst/>
          </a:prstGeom>
          <a:solidFill>
            <a:srgbClr val="015699"/>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EEECE1">
                      <a:alpha val="50000"/>
                    </a:srgbClr>
                  </a:outerShdw>
                </a:effectLst>
              </a14:hiddenEffects>
            </a:ext>
          </a:extLst>
        </p:spPr>
        <p:txBody>
          <a:bodyPr vert="horz" wrap="square" lIns="27432" tIns="27432" rIns="27432" bIns="27432" numCol="1" anchor="t" anchorCtr="0" compatLnSpc="1">
            <a:prstTxWarp prst="textNoShape">
              <a:avLst/>
            </a:prstTxWarp>
          </a:bodyPr>
          <a:lstStyle/>
          <a:p>
            <a:endParaRPr lang="en-US" sz="1350" dirty="0"/>
          </a:p>
        </p:txBody>
      </p:sp>
      <p:sp>
        <p:nvSpPr>
          <p:cNvPr id="77" name="Text Box 43"/>
          <p:cNvSpPr txBox="1">
            <a:spLocks noChangeArrowheads="1"/>
          </p:cNvSpPr>
          <p:nvPr/>
        </p:nvSpPr>
        <p:spPr bwMode="auto">
          <a:xfrm>
            <a:off x="4201864" y="4135172"/>
            <a:ext cx="3280172"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1200" dirty="0">
                <a:solidFill>
                  <a:srgbClr val="FFFFFF"/>
                </a:solidFill>
                <a:latin typeface="Franklin Gothic Demi Cond" pitchFamily="34" charset="0"/>
                <a:cs typeface="Arial" pitchFamily="34" charset="0"/>
              </a:rPr>
              <a:t>LOOKING  AHEAD TO FY 2021</a:t>
            </a:r>
            <a:endParaRPr lang="en-US" altLang="en-US" sz="1350" dirty="0">
              <a:latin typeface="Arial" pitchFamily="34" charset="0"/>
              <a:cs typeface="Arial" pitchFamily="34" charset="0"/>
            </a:endParaRPr>
          </a:p>
        </p:txBody>
      </p:sp>
      <p:cxnSp>
        <p:nvCxnSpPr>
          <p:cNvPr id="79" name="AutoShape 45"/>
          <p:cNvCxnSpPr>
            <a:cxnSpLocks noChangeShapeType="1"/>
          </p:cNvCxnSpPr>
          <p:nvPr/>
        </p:nvCxnSpPr>
        <p:spPr bwMode="auto">
          <a:xfrm>
            <a:off x="4985654" y="4373311"/>
            <a:ext cx="1700948" cy="10704"/>
          </a:xfrm>
          <a:prstGeom prst="straightConnector1">
            <a:avLst/>
          </a:prstGeom>
          <a:noFill/>
          <a:ln w="9525"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80" name="Text Box 46"/>
          <p:cNvSpPr txBox="1">
            <a:spLocks noChangeArrowheads="1"/>
          </p:cNvSpPr>
          <p:nvPr/>
        </p:nvSpPr>
        <p:spPr bwMode="auto">
          <a:xfrm>
            <a:off x="4145314" y="4299413"/>
            <a:ext cx="820334" cy="175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fontAlgn="base">
              <a:spcBef>
                <a:spcPct val="0"/>
              </a:spcBef>
              <a:spcAft>
                <a:spcPct val="0"/>
              </a:spcAft>
            </a:pPr>
            <a:r>
              <a:rPr lang="en-US" altLang="en-US" sz="900" b="1" dirty="0">
                <a:solidFill>
                  <a:srgbClr val="FFFFFF"/>
                </a:solidFill>
                <a:latin typeface="Franklin Gothic Medium Cond" pitchFamily="34" charset="0"/>
                <a:cs typeface="Arial" pitchFamily="34" charset="0"/>
              </a:rPr>
              <a:t>New </a:t>
            </a:r>
            <a:r>
              <a:rPr lang="en-US" altLang="en-US" sz="900" b="1" dirty="0" err="1">
                <a:solidFill>
                  <a:srgbClr val="FFFFFF"/>
                </a:solidFill>
                <a:latin typeface="Franklin Gothic Medium Cond" pitchFamily="34" charset="0"/>
                <a:cs typeface="Arial" pitchFamily="34" charset="0"/>
              </a:rPr>
              <a:t>Worktypes</a:t>
            </a:r>
            <a:endParaRPr lang="en-US" altLang="en-US" sz="900" b="1" dirty="0">
              <a:latin typeface="Arial" pitchFamily="34" charset="0"/>
              <a:cs typeface="Arial" pitchFamily="34" charset="0"/>
            </a:endParaRPr>
          </a:p>
        </p:txBody>
      </p:sp>
      <p:sp>
        <p:nvSpPr>
          <p:cNvPr id="81" name="Text Box 47"/>
          <p:cNvSpPr txBox="1">
            <a:spLocks noChangeArrowheads="1"/>
          </p:cNvSpPr>
          <p:nvPr/>
        </p:nvSpPr>
        <p:spPr bwMode="auto">
          <a:xfrm>
            <a:off x="4172638" y="4466167"/>
            <a:ext cx="1859187" cy="821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2" anchor="t" anchorCtr="0" compatLnSpc="1">
            <a:prstTxWarp prst="textNoShape">
              <a:avLst/>
            </a:prstTxWarp>
          </a:bodyPr>
          <a:lstStyle/>
          <a:p>
            <a:pPr marL="126206" indent="-126206" fontAlgn="base">
              <a:spcBef>
                <a:spcPct val="0"/>
              </a:spcBef>
              <a:spcAft>
                <a:spcPts val="150"/>
              </a:spcAft>
              <a:buSzPts val="1000"/>
              <a:buFont typeface="Symbol" pitchFamily="18" charset="2"/>
              <a:buChar char="·"/>
            </a:pPr>
            <a:r>
              <a:rPr lang="en-US" altLang="en-US" sz="750" dirty="0">
                <a:solidFill>
                  <a:srgbClr val="FFFFFF"/>
                </a:solidFill>
                <a:latin typeface="Franklin Gothic Medium Cond" pitchFamily="34" charset="0"/>
                <a:cs typeface="Arial" pitchFamily="34" charset="0"/>
              </a:rPr>
              <a:t>General Construction</a:t>
            </a:r>
          </a:p>
          <a:p>
            <a:pPr marL="126206" indent="-126206" fontAlgn="base">
              <a:spcBef>
                <a:spcPct val="0"/>
              </a:spcBef>
              <a:spcAft>
                <a:spcPts val="150"/>
              </a:spcAft>
              <a:buSzPts val="1000"/>
              <a:buFont typeface="Symbol" pitchFamily="18" charset="2"/>
              <a:buChar char="·"/>
            </a:pPr>
            <a:r>
              <a:rPr lang="en-US" altLang="en-US" sz="750" dirty="0">
                <a:solidFill>
                  <a:srgbClr val="FFFFFF"/>
                </a:solidFill>
                <a:latin typeface="Franklin Gothic Medium Cond" pitchFamily="34" charset="0"/>
                <a:cs typeface="Arial" pitchFamily="34" charset="0"/>
              </a:rPr>
              <a:t>Earthwork</a:t>
            </a:r>
          </a:p>
          <a:p>
            <a:pPr marL="126206" indent="-126206" fontAlgn="base">
              <a:spcBef>
                <a:spcPct val="0"/>
              </a:spcBef>
              <a:spcAft>
                <a:spcPts val="150"/>
              </a:spcAft>
              <a:buSzPts val="1000"/>
              <a:buFont typeface="Symbol" pitchFamily="18" charset="2"/>
              <a:buChar char="·"/>
            </a:pPr>
            <a:r>
              <a:rPr lang="en-US" altLang="en-US" sz="750" dirty="0">
                <a:solidFill>
                  <a:srgbClr val="FFFFFF"/>
                </a:solidFill>
                <a:latin typeface="Franklin Gothic Medium Cond" pitchFamily="34" charset="0"/>
                <a:cs typeface="Arial" pitchFamily="34" charset="0"/>
              </a:rPr>
              <a:t>Foundation</a:t>
            </a:r>
          </a:p>
          <a:p>
            <a:pPr marL="126206" indent="-126206" fontAlgn="base">
              <a:spcBef>
                <a:spcPct val="0"/>
              </a:spcBef>
              <a:spcAft>
                <a:spcPts val="75"/>
              </a:spcAft>
              <a:buSzPts val="1000"/>
              <a:buFont typeface="Symbol" pitchFamily="18" charset="2"/>
              <a:buChar char="·"/>
            </a:pPr>
            <a:r>
              <a:rPr lang="en-US" altLang="en-US" sz="750" dirty="0">
                <a:solidFill>
                  <a:srgbClr val="FFFFFF"/>
                </a:solidFill>
                <a:latin typeface="Franklin Gothic Medium Cond" pitchFamily="34" charset="0"/>
                <a:cs typeface="Arial" pitchFamily="34" charset="0"/>
              </a:rPr>
              <a:t>Protection &amp; Mechanical Methods, Support of Excavation</a:t>
            </a:r>
            <a:endParaRPr lang="en-US" altLang="en-US" sz="750" dirty="0">
              <a:solidFill>
                <a:srgbClr val="FFFFFF"/>
              </a:solidFill>
              <a:latin typeface="Arial" pitchFamily="34" charset="0"/>
              <a:cs typeface="Arial" pitchFamily="34" charset="0"/>
            </a:endParaRPr>
          </a:p>
        </p:txBody>
      </p:sp>
      <p:pic>
        <p:nvPicPr>
          <p:cNvPr id="86" name="Picture 85"/>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72513" y="1250263"/>
            <a:ext cx="662640" cy="333730"/>
          </a:xfrm>
          <a:prstGeom prst="rect">
            <a:avLst/>
          </a:prstGeom>
        </p:spPr>
      </p:pic>
      <p:sp>
        <p:nvSpPr>
          <p:cNvPr id="87" name="Text Box 14"/>
          <p:cNvSpPr txBox="1">
            <a:spLocks noChangeArrowheads="1"/>
          </p:cNvSpPr>
          <p:nvPr/>
        </p:nvSpPr>
        <p:spPr bwMode="auto">
          <a:xfrm>
            <a:off x="1626292" y="3690374"/>
            <a:ext cx="663179" cy="258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1500" dirty="0">
                <a:solidFill>
                  <a:srgbClr val="000000"/>
                </a:solidFill>
                <a:latin typeface="Franklin Gothic Demi Cond" pitchFamily="34" charset="0"/>
                <a:cs typeface="Arial" pitchFamily="34" charset="0"/>
              </a:rPr>
              <a:t>2,800+</a:t>
            </a:r>
            <a:endParaRPr lang="en-US" altLang="en-US" sz="1350" dirty="0">
              <a:latin typeface="Arial" pitchFamily="34" charset="0"/>
              <a:cs typeface="Arial" pitchFamily="34" charset="0"/>
            </a:endParaRPr>
          </a:p>
        </p:txBody>
      </p:sp>
      <p:sp>
        <p:nvSpPr>
          <p:cNvPr id="88" name="Text Box 15"/>
          <p:cNvSpPr txBox="1">
            <a:spLocks noChangeArrowheads="1"/>
          </p:cNvSpPr>
          <p:nvPr/>
        </p:nvSpPr>
        <p:spPr bwMode="auto">
          <a:xfrm>
            <a:off x="1592843" y="3899924"/>
            <a:ext cx="69532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900" dirty="0">
                <a:solidFill>
                  <a:srgbClr val="3F3F3F"/>
                </a:solidFill>
                <a:latin typeface="Franklin Gothic Medium Cond" pitchFamily="34" charset="0"/>
                <a:cs typeface="Arial" pitchFamily="34" charset="0"/>
              </a:rPr>
              <a:t>Façade </a:t>
            </a:r>
            <a:endParaRPr lang="en-US" altLang="en-US" sz="1350" dirty="0">
              <a:latin typeface="Arial" pitchFamily="34" charset="0"/>
              <a:cs typeface="Arial" pitchFamily="34" charset="0"/>
            </a:endParaRPr>
          </a:p>
        </p:txBody>
      </p:sp>
      <p:pic>
        <p:nvPicPr>
          <p:cNvPr id="90" name="Picture 6" descr="dob-now-inspections-logo"/>
          <p:cNvPicPr>
            <a:picLocks noChangeAspect="1" noChangeArrowheads="1"/>
          </p:cNvPicPr>
          <p:nvPr/>
        </p:nvPicPr>
        <p:blipFill>
          <a:blip r:embed="rId5" cstate="print">
            <a:extLst>
              <a:ext uri="{28A0092B-C50C-407E-A947-70E740481C1C}">
                <a14:useLocalDpi xmlns:a14="http://schemas.microsoft.com/office/drawing/2010/main" val="0"/>
              </a:ext>
            </a:extLst>
          </a:blip>
          <a:srcRect l="4802" t="7507" r="5238" b="5774"/>
          <a:stretch>
            <a:fillRect/>
          </a:stretch>
        </p:blipFill>
        <p:spPr bwMode="auto">
          <a:xfrm>
            <a:off x="1508596" y="4521570"/>
            <a:ext cx="979104" cy="712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1" name="Text Box 18"/>
          <p:cNvSpPr txBox="1">
            <a:spLocks noChangeArrowheads="1"/>
          </p:cNvSpPr>
          <p:nvPr/>
        </p:nvSpPr>
        <p:spPr bwMode="auto">
          <a:xfrm>
            <a:off x="2672731" y="4440553"/>
            <a:ext cx="835778" cy="258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1500" dirty="0">
                <a:solidFill>
                  <a:srgbClr val="000000"/>
                </a:solidFill>
                <a:latin typeface="Franklin Gothic Demi Cond" pitchFamily="34" charset="0"/>
                <a:cs typeface="Arial" pitchFamily="34" charset="0"/>
              </a:rPr>
              <a:t>220,000+</a:t>
            </a:r>
            <a:endParaRPr lang="en-US" altLang="en-US" sz="1350" dirty="0">
              <a:latin typeface="Arial" pitchFamily="34" charset="0"/>
              <a:cs typeface="Arial" pitchFamily="34" charset="0"/>
            </a:endParaRPr>
          </a:p>
        </p:txBody>
      </p:sp>
      <p:sp>
        <p:nvSpPr>
          <p:cNvPr id="92" name="Text Box 19"/>
          <p:cNvSpPr txBox="1">
            <a:spLocks noChangeArrowheads="1"/>
          </p:cNvSpPr>
          <p:nvPr/>
        </p:nvSpPr>
        <p:spPr bwMode="auto">
          <a:xfrm>
            <a:off x="2592958" y="4644140"/>
            <a:ext cx="956296" cy="220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900" dirty="0">
                <a:solidFill>
                  <a:srgbClr val="3F3F3F"/>
                </a:solidFill>
                <a:latin typeface="Franklin Gothic Medium Cond" pitchFamily="34" charset="0"/>
                <a:cs typeface="Arial" pitchFamily="34" charset="0"/>
              </a:rPr>
              <a:t>Inspection Requests</a:t>
            </a:r>
            <a:endParaRPr lang="en-US" altLang="en-US" sz="1350" dirty="0">
              <a:latin typeface="Arial" pitchFamily="34" charset="0"/>
              <a:cs typeface="Arial" pitchFamily="34" charset="0"/>
            </a:endParaRPr>
          </a:p>
        </p:txBody>
      </p:sp>
      <p:sp>
        <p:nvSpPr>
          <p:cNvPr id="93" name="Text Box 20"/>
          <p:cNvSpPr txBox="1">
            <a:spLocks noChangeArrowheads="1"/>
          </p:cNvSpPr>
          <p:nvPr/>
        </p:nvSpPr>
        <p:spPr bwMode="auto">
          <a:xfrm>
            <a:off x="2793226" y="4934806"/>
            <a:ext cx="752475" cy="258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fontAlgn="base">
              <a:spcBef>
                <a:spcPct val="0"/>
              </a:spcBef>
              <a:spcAft>
                <a:spcPct val="0"/>
              </a:spcAft>
            </a:pPr>
            <a:r>
              <a:rPr lang="en-US" altLang="en-US" sz="1500" dirty="0">
                <a:solidFill>
                  <a:srgbClr val="000000"/>
                </a:solidFill>
                <a:latin typeface="Franklin Gothic Demi Cond" pitchFamily="34" charset="0"/>
                <a:cs typeface="Arial" pitchFamily="34" charset="0"/>
              </a:rPr>
              <a:t>19,000+</a:t>
            </a:r>
            <a:endParaRPr lang="en-US" altLang="en-US" sz="1350" dirty="0">
              <a:latin typeface="Arial" pitchFamily="34" charset="0"/>
              <a:cs typeface="Arial" pitchFamily="34" charset="0"/>
            </a:endParaRPr>
          </a:p>
        </p:txBody>
      </p:sp>
      <p:sp>
        <p:nvSpPr>
          <p:cNvPr id="94" name="Text Box 21"/>
          <p:cNvSpPr txBox="1">
            <a:spLocks noChangeArrowheads="1"/>
          </p:cNvSpPr>
          <p:nvPr/>
        </p:nvSpPr>
        <p:spPr bwMode="auto">
          <a:xfrm>
            <a:off x="2578711" y="5134829"/>
            <a:ext cx="977504"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900" dirty="0">
                <a:solidFill>
                  <a:srgbClr val="3F3F3F"/>
                </a:solidFill>
                <a:latin typeface="Franklin Gothic Medium Cond" pitchFamily="34" charset="0"/>
                <a:cs typeface="Arial" pitchFamily="34" charset="0"/>
              </a:rPr>
              <a:t>Mobile Summons</a:t>
            </a:r>
            <a:endParaRPr lang="en-US" altLang="en-US" sz="1350" dirty="0">
              <a:latin typeface="Arial" pitchFamily="34" charset="0"/>
              <a:cs typeface="Arial" pitchFamily="34" charset="0"/>
            </a:endParaRPr>
          </a:p>
        </p:txBody>
      </p:sp>
      <p:sp>
        <p:nvSpPr>
          <p:cNvPr id="95" name="Text Box 55"/>
          <p:cNvSpPr txBox="1">
            <a:spLocks noChangeArrowheads="1"/>
          </p:cNvSpPr>
          <p:nvPr/>
        </p:nvSpPr>
        <p:spPr bwMode="auto">
          <a:xfrm>
            <a:off x="4758165" y="2390451"/>
            <a:ext cx="1422796" cy="972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marL="86916" indent="-86916" fontAlgn="base">
              <a:spcBef>
                <a:spcPct val="0"/>
              </a:spcBef>
              <a:spcAft>
                <a:spcPct val="0"/>
              </a:spcAft>
              <a:buClr>
                <a:srgbClr val="44A8DE"/>
              </a:buClr>
              <a:buSzPct val="120000"/>
              <a:buFont typeface="Wingdings" panose="05000000000000000000" pitchFamily="2" charset="2"/>
              <a:buChar char="§"/>
            </a:pPr>
            <a:r>
              <a:rPr lang="en-US" altLang="en-US" sz="900" dirty="0">
                <a:solidFill>
                  <a:srgbClr val="3F3F3F"/>
                </a:solidFill>
                <a:latin typeface="Franklin Gothic Medium Cond" pitchFamily="34" charset="0"/>
                <a:cs typeface="Arial" pitchFamily="34" charset="0"/>
              </a:rPr>
              <a:t>Limited Alteration Application</a:t>
            </a:r>
          </a:p>
          <a:p>
            <a:pPr marL="86916" indent="-86916" fontAlgn="base">
              <a:spcBef>
                <a:spcPct val="0"/>
              </a:spcBef>
              <a:spcAft>
                <a:spcPct val="0"/>
              </a:spcAft>
              <a:buClr>
                <a:srgbClr val="44A8DE"/>
              </a:buClr>
              <a:buSzPct val="120000"/>
              <a:buFont typeface="Wingdings" panose="05000000000000000000" pitchFamily="2" charset="2"/>
              <a:buChar char="§"/>
            </a:pPr>
            <a:r>
              <a:rPr lang="en-US" altLang="en-US" sz="900" dirty="0">
                <a:solidFill>
                  <a:srgbClr val="3F3F3F"/>
                </a:solidFill>
                <a:latin typeface="Franklin Gothic Medium Cond" pitchFamily="34" charset="0"/>
                <a:cs typeface="Arial" pitchFamily="34" charset="0"/>
              </a:rPr>
              <a:t>Place of Assembly</a:t>
            </a:r>
          </a:p>
          <a:p>
            <a:pPr marL="86916" indent="-86916" fontAlgn="base">
              <a:spcBef>
                <a:spcPct val="0"/>
              </a:spcBef>
              <a:spcAft>
                <a:spcPct val="0"/>
              </a:spcAft>
              <a:buClr>
                <a:srgbClr val="44A8DE"/>
              </a:buClr>
              <a:buSzPct val="120000"/>
              <a:buFont typeface="Wingdings" panose="05000000000000000000" pitchFamily="2" charset="2"/>
              <a:buChar char="§"/>
            </a:pPr>
            <a:r>
              <a:rPr lang="en-US" altLang="en-US" sz="900" dirty="0">
                <a:solidFill>
                  <a:srgbClr val="3F3F3F"/>
                </a:solidFill>
                <a:latin typeface="Franklin Gothic Medium Cond" pitchFamily="34" charset="0"/>
                <a:cs typeface="Arial" pitchFamily="34" charset="0"/>
              </a:rPr>
              <a:t>Temporary Place of Assembly</a:t>
            </a:r>
          </a:p>
          <a:p>
            <a:pPr marL="86916" indent="-86916" fontAlgn="base">
              <a:spcBef>
                <a:spcPct val="0"/>
              </a:spcBef>
              <a:spcAft>
                <a:spcPct val="0"/>
              </a:spcAft>
              <a:buClr>
                <a:srgbClr val="44A8DE"/>
              </a:buClr>
              <a:buSzPct val="120000"/>
              <a:buFont typeface="Wingdings" panose="05000000000000000000" pitchFamily="2" charset="2"/>
              <a:buChar char="§"/>
            </a:pPr>
            <a:r>
              <a:rPr lang="en-US" altLang="en-US" sz="900" dirty="0">
                <a:solidFill>
                  <a:srgbClr val="3F3F3F"/>
                </a:solidFill>
                <a:latin typeface="Franklin Gothic Medium Cond" pitchFamily="34" charset="0"/>
                <a:cs typeface="Arial" pitchFamily="34" charset="0"/>
              </a:rPr>
              <a:t>Mechanical </a:t>
            </a:r>
          </a:p>
          <a:p>
            <a:pPr marL="86916" indent="-86916" fontAlgn="base">
              <a:spcBef>
                <a:spcPct val="0"/>
              </a:spcBef>
              <a:spcAft>
                <a:spcPct val="0"/>
              </a:spcAft>
              <a:buClr>
                <a:srgbClr val="44A8DE"/>
              </a:buClr>
              <a:buSzPct val="120000"/>
              <a:buFont typeface="Wingdings" panose="05000000000000000000" pitchFamily="2" charset="2"/>
              <a:buChar char="§"/>
            </a:pPr>
            <a:r>
              <a:rPr lang="en-US" altLang="en-US" sz="900" dirty="0">
                <a:solidFill>
                  <a:srgbClr val="3F3F3F"/>
                </a:solidFill>
                <a:latin typeface="Franklin Gothic Medium Cond" pitchFamily="34" charset="0"/>
                <a:cs typeface="Arial" pitchFamily="34" charset="0"/>
              </a:rPr>
              <a:t>Structural</a:t>
            </a:r>
          </a:p>
          <a:p>
            <a:pPr marL="86916" indent="-86916" fontAlgn="base">
              <a:spcBef>
                <a:spcPct val="0"/>
              </a:spcBef>
              <a:spcAft>
                <a:spcPct val="0"/>
              </a:spcAft>
              <a:buClr>
                <a:srgbClr val="44A8DE"/>
              </a:buClr>
              <a:buSzPct val="120000"/>
              <a:buFont typeface="Wingdings" panose="05000000000000000000" pitchFamily="2" charset="2"/>
              <a:buChar char="§"/>
            </a:pPr>
            <a:r>
              <a:rPr lang="en-US" altLang="en-US" sz="900" dirty="0">
                <a:solidFill>
                  <a:srgbClr val="3F3F3F"/>
                </a:solidFill>
                <a:latin typeface="Franklin Gothic Medium Cond" pitchFamily="34" charset="0"/>
                <a:cs typeface="Arial" pitchFamily="34" charset="0"/>
              </a:rPr>
              <a:t>Cranes (prototypes</a:t>
            </a:r>
            <a:br>
              <a:rPr lang="en-US" altLang="en-US" sz="900" dirty="0">
                <a:solidFill>
                  <a:srgbClr val="3F3F3F"/>
                </a:solidFill>
                <a:latin typeface="Franklin Gothic Medium Cond" pitchFamily="34" charset="0"/>
                <a:cs typeface="Arial" pitchFamily="34" charset="0"/>
              </a:rPr>
            </a:br>
            <a:r>
              <a:rPr lang="en-US" altLang="en-US" sz="900" dirty="0">
                <a:solidFill>
                  <a:srgbClr val="3F3F3F"/>
                </a:solidFill>
                <a:latin typeface="Franklin Gothic Medium Cond" pitchFamily="34" charset="0"/>
                <a:cs typeface="Arial" pitchFamily="34" charset="0"/>
              </a:rPr>
              <a:t> devices, notices)</a:t>
            </a:r>
          </a:p>
        </p:txBody>
      </p:sp>
      <p:sp>
        <p:nvSpPr>
          <p:cNvPr id="96" name="Text Box 55"/>
          <p:cNvSpPr txBox="1">
            <a:spLocks noChangeArrowheads="1"/>
          </p:cNvSpPr>
          <p:nvPr/>
        </p:nvSpPr>
        <p:spPr bwMode="auto">
          <a:xfrm>
            <a:off x="6819688" y="2544099"/>
            <a:ext cx="1064094" cy="404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marL="86916" indent="-86916" fontAlgn="base">
              <a:spcBef>
                <a:spcPct val="0"/>
              </a:spcBef>
              <a:spcAft>
                <a:spcPct val="0"/>
              </a:spcAft>
              <a:buClr>
                <a:srgbClr val="F5871F"/>
              </a:buClr>
              <a:buSzPct val="120000"/>
              <a:buFont typeface="Wingdings" panose="05000000000000000000" pitchFamily="2" charset="2"/>
              <a:buChar char="§"/>
            </a:pPr>
            <a:r>
              <a:rPr lang="en-US" altLang="en-US" sz="900" dirty="0">
                <a:solidFill>
                  <a:srgbClr val="3F3F3F"/>
                </a:solidFill>
                <a:latin typeface="Franklin Gothic Medium Cond" pitchFamily="34" charset="0"/>
                <a:cs typeface="Arial" pitchFamily="34" charset="0"/>
              </a:rPr>
              <a:t>Elevator</a:t>
            </a:r>
          </a:p>
          <a:p>
            <a:pPr marL="86916" indent="-86916" fontAlgn="base">
              <a:spcBef>
                <a:spcPct val="0"/>
              </a:spcBef>
              <a:spcAft>
                <a:spcPct val="0"/>
              </a:spcAft>
              <a:buClr>
                <a:srgbClr val="F5871F"/>
              </a:buClr>
              <a:buSzPct val="120000"/>
              <a:buFont typeface="Wingdings" panose="05000000000000000000" pitchFamily="2" charset="2"/>
              <a:buChar char="§"/>
            </a:pPr>
            <a:r>
              <a:rPr lang="en-US" altLang="en-US" sz="900" dirty="0">
                <a:solidFill>
                  <a:srgbClr val="3F3F3F"/>
                </a:solidFill>
                <a:latin typeface="Franklin Gothic Medium Cond" pitchFamily="34" charset="0"/>
                <a:cs typeface="Arial" pitchFamily="34" charset="0"/>
              </a:rPr>
              <a:t>Boiler </a:t>
            </a:r>
          </a:p>
          <a:p>
            <a:pPr marL="86916" indent="-86916" fontAlgn="base">
              <a:spcBef>
                <a:spcPct val="0"/>
              </a:spcBef>
              <a:spcAft>
                <a:spcPct val="0"/>
              </a:spcAft>
              <a:buClr>
                <a:srgbClr val="F5871F"/>
              </a:buClr>
              <a:buSzPct val="120000"/>
              <a:buFont typeface="Wingdings" panose="05000000000000000000" pitchFamily="2" charset="2"/>
              <a:buChar char="§"/>
            </a:pPr>
            <a:r>
              <a:rPr lang="en-US" altLang="en-US" sz="900" dirty="0">
                <a:solidFill>
                  <a:srgbClr val="3F3F3F"/>
                </a:solidFill>
                <a:latin typeface="Franklin Gothic Medium Cond" pitchFamily="34" charset="0"/>
                <a:cs typeface="Arial" pitchFamily="34" charset="0"/>
              </a:rPr>
              <a:t>Facade</a:t>
            </a:r>
          </a:p>
        </p:txBody>
      </p:sp>
      <p:sp>
        <p:nvSpPr>
          <p:cNvPr id="97" name="Text Box 41"/>
          <p:cNvSpPr txBox="1">
            <a:spLocks noChangeArrowheads="1"/>
          </p:cNvSpPr>
          <p:nvPr/>
        </p:nvSpPr>
        <p:spPr bwMode="auto">
          <a:xfrm>
            <a:off x="5359993" y="3891127"/>
            <a:ext cx="2260784" cy="172035"/>
          </a:xfrm>
          <a:prstGeom prst="rect">
            <a:avLst/>
          </a:prstGeom>
          <a:noFill/>
          <a:ln>
            <a:noFill/>
          </a:ln>
          <a:effectLst/>
        </p:spPr>
        <p:txBody>
          <a:bodyPr vert="horz" wrap="square" lIns="27432" tIns="27432" rIns="27432" bIns="27432" numCol="1" anchor="t" anchorCtr="0" compatLnSpc="1">
            <a:prstTxWarp prst="textNoShape">
              <a:avLst/>
            </a:prstTxWarp>
          </a:bodyPr>
          <a:lstStyle/>
          <a:p>
            <a:pPr algn="ctr" fontAlgn="base">
              <a:spcBef>
                <a:spcPct val="0"/>
              </a:spcBef>
              <a:spcAft>
                <a:spcPct val="0"/>
              </a:spcAft>
            </a:pPr>
            <a:r>
              <a:rPr lang="en-US" altLang="en-US" sz="900" b="1" dirty="0">
                <a:solidFill>
                  <a:srgbClr val="00247D"/>
                </a:solidFill>
                <a:latin typeface="Franklin Gothic Medium" panose="020B0603020102020204" pitchFamily="34" charset="0"/>
                <a:cs typeface="Arial" pitchFamily="34" charset="0"/>
              </a:rPr>
              <a:t>48</a:t>
            </a:r>
            <a:r>
              <a:rPr lang="en-US" altLang="en-US" sz="900" dirty="0">
                <a:solidFill>
                  <a:schemeClr val="tx2"/>
                </a:solidFill>
                <a:latin typeface="Franklin Gothic Medium" panose="020B0603020102020204" pitchFamily="34" charset="0"/>
                <a:cs typeface="Arial" pitchFamily="34" charset="0"/>
              </a:rPr>
              <a:t> External Trainings </a:t>
            </a:r>
            <a:r>
              <a:rPr lang="en-US" altLang="en-US" sz="900" noProof="1">
                <a:solidFill>
                  <a:schemeClr val="tx2"/>
                </a:solidFill>
                <a:latin typeface="Franklin Gothic Medium" pitchFamily="34" charset="0"/>
                <a:cs typeface="Arial" pitchFamily="34" charset="0"/>
              </a:rPr>
              <a:t>│</a:t>
            </a:r>
            <a:r>
              <a:rPr lang="en-US" altLang="en-US" sz="900" dirty="0">
                <a:solidFill>
                  <a:schemeClr val="tx2"/>
                </a:solidFill>
                <a:latin typeface="Franklin Gothic Medium" panose="020B0603020102020204" pitchFamily="34" charset="0"/>
                <a:cs typeface="Arial" pitchFamily="34" charset="0"/>
              </a:rPr>
              <a:t> </a:t>
            </a:r>
            <a:r>
              <a:rPr lang="en-US" altLang="en-US" sz="900" b="1" dirty="0">
                <a:solidFill>
                  <a:srgbClr val="00247D"/>
                </a:solidFill>
                <a:latin typeface="Franklin Gothic Medium" panose="020B0603020102020204" pitchFamily="34" charset="0"/>
                <a:cs typeface="Arial" pitchFamily="34" charset="0"/>
              </a:rPr>
              <a:t>4,854</a:t>
            </a:r>
            <a:r>
              <a:rPr lang="en-US" altLang="en-US" sz="900" dirty="0">
                <a:solidFill>
                  <a:schemeClr val="tx2"/>
                </a:solidFill>
                <a:latin typeface="Franklin Gothic Medium" panose="020B0603020102020204" pitchFamily="34" charset="0"/>
                <a:cs typeface="Arial" pitchFamily="34" charset="0"/>
              </a:rPr>
              <a:t>  Registrants</a:t>
            </a:r>
          </a:p>
        </p:txBody>
      </p:sp>
      <p:sp>
        <p:nvSpPr>
          <p:cNvPr id="98" name="Text Box 55"/>
          <p:cNvSpPr txBox="1">
            <a:spLocks noChangeArrowheads="1"/>
          </p:cNvSpPr>
          <p:nvPr/>
        </p:nvSpPr>
        <p:spPr bwMode="auto">
          <a:xfrm>
            <a:off x="4761427" y="3416046"/>
            <a:ext cx="1270397" cy="175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marL="86916" indent="-86916" fontAlgn="base">
              <a:spcBef>
                <a:spcPct val="0"/>
              </a:spcBef>
              <a:spcAft>
                <a:spcPct val="0"/>
              </a:spcAft>
              <a:buClr>
                <a:srgbClr val="5C5B5C"/>
              </a:buClr>
              <a:buSzPct val="120000"/>
              <a:buFont typeface="Wingdings" panose="05000000000000000000" pitchFamily="2" charset="2"/>
              <a:buChar char="§"/>
            </a:pPr>
            <a:r>
              <a:rPr lang="en-US" altLang="en-US" sz="900" dirty="0">
                <a:solidFill>
                  <a:srgbClr val="3F3F3F"/>
                </a:solidFill>
                <a:latin typeface="Franklin Gothic Medium Cond" pitchFamily="34" charset="0"/>
                <a:cs typeface="Arial" pitchFamily="34" charset="0"/>
              </a:rPr>
              <a:t>Journeyman</a:t>
            </a:r>
          </a:p>
          <a:p>
            <a:pPr marL="86916" indent="-86916" fontAlgn="base">
              <a:spcBef>
                <a:spcPct val="0"/>
              </a:spcBef>
              <a:spcAft>
                <a:spcPct val="0"/>
              </a:spcAft>
              <a:buClr>
                <a:srgbClr val="5C5B5C"/>
              </a:buClr>
              <a:buSzPct val="120000"/>
              <a:buFont typeface="Wingdings" panose="05000000000000000000" pitchFamily="2" charset="2"/>
              <a:buChar char="§"/>
            </a:pPr>
            <a:r>
              <a:rPr lang="en-US" altLang="en-US" sz="900" dirty="0">
                <a:solidFill>
                  <a:srgbClr val="3F3F3F"/>
                </a:solidFill>
                <a:latin typeface="Franklin Gothic Medium Cond" pitchFamily="34" charset="0"/>
                <a:cs typeface="Arial" pitchFamily="34" charset="0"/>
              </a:rPr>
              <a:t>Welder</a:t>
            </a:r>
          </a:p>
          <a:p>
            <a:pPr marL="86916" indent="-86916" fontAlgn="base">
              <a:spcBef>
                <a:spcPct val="0"/>
              </a:spcBef>
              <a:spcAft>
                <a:spcPct val="0"/>
              </a:spcAft>
              <a:buClr>
                <a:srgbClr val="5C5B5C"/>
              </a:buClr>
              <a:buSzPct val="120000"/>
              <a:buFont typeface="Wingdings" panose="05000000000000000000" pitchFamily="2" charset="2"/>
              <a:buChar char="§"/>
            </a:pPr>
            <a:r>
              <a:rPr lang="en-US" altLang="en-US" sz="900" dirty="0">
                <a:solidFill>
                  <a:srgbClr val="3F3F3F"/>
                </a:solidFill>
                <a:latin typeface="Franklin Gothic Medium Cond" pitchFamily="34" charset="0"/>
                <a:cs typeface="Arial" pitchFamily="34" charset="0"/>
              </a:rPr>
              <a:t>Gas Work Qualification</a:t>
            </a:r>
            <a:endParaRPr lang="en-US" altLang="en-US" sz="900" dirty="0">
              <a:latin typeface="Arial" pitchFamily="34" charset="0"/>
              <a:cs typeface="Arial" pitchFamily="34" charset="0"/>
            </a:endParaRPr>
          </a:p>
        </p:txBody>
      </p:sp>
      <p:pic>
        <p:nvPicPr>
          <p:cNvPr id="99" name="Picture 98">
            <a:extLst>
              <a:ext uri="{FF2B5EF4-FFF2-40B4-BE49-F238E27FC236}">
                <a16:creationId xmlns:a16="http://schemas.microsoft.com/office/drawing/2014/main" id="{87F2D09F-A4A7-4DBD-8779-A289C4426A4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170472" y="3372865"/>
            <a:ext cx="594835" cy="605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6" descr="dob-now-inspections-logo"/>
          <p:cNvPicPr>
            <a:picLocks noChangeAspect="1" noChangeArrowheads="1"/>
          </p:cNvPicPr>
          <p:nvPr/>
        </p:nvPicPr>
        <p:blipFill>
          <a:blip r:embed="rId5" cstate="print">
            <a:extLst>
              <a:ext uri="{28A0092B-C50C-407E-A947-70E740481C1C}">
                <a14:useLocalDpi xmlns:a14="http://schemas.microsoft.com/office/drawing/2010/main" val="0"/>
              </a:ext>
            </a:extLst>
          </a:blip>
          <a:srcRect l="4802" t="7507" r="5238" b="5774"/>
          <a:stretch>
            <a:fillRect/>
          </a:stretch>
        </p:blipFill>
        <p:spPr bwMode="auto">
          <a:xfrm>
            <a:off x="6185454" y="3131253"/>
            <a:ext cx="756187" cy="550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1" name="Text Box 55"/>
          <p:cNvSpPr txBox="1">
            <a:spLocks noChangeArrowheads="1"/>
          </p:cNvSpPr>
          <p:nvPr/>
        </p:nvSpPr>
        <p:spPr bwMode="auto">
          <a:xfrm>
            <a:off x="6823606" y="3161422"/>
            <a:ext cx="773073" cy="175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marL="86916" indent="-86916" fontAlgn="base">
              <a:spcBef>
                <a:spcPct val="0"/>
              </a:spcBef>
              <a:spcAft>
                <a:spcPct val="0"/>
              </a:spcAft>
              <a:buClr>
                <a:srgbClr val="3953A3"/>
              </a:buClr>
              <a:buSzPct val="120000"/>
              <a:buFont typeface="Wingdings" panose="05000000000000000000" pitchFamily="2" charset="2"/>
              <a:buChar char="§"/>
            </a:pPr>
            <a:r>
              <a:rPr lang="en-US" altLang="en-US" sz="900" dirty="0">
                <a:solidFill>
                  <a:srgbClr val="3F3F3F"/>
                </a:solidFill>
                <a:latin typeface="Franklin Gothic Medium Cond" pitchFamily="34" charset="0"/>
                <a:cs typeface="Arial" pitchFamily="34" charset="0"/>
              </a:rPr>
              <a:t>Mobile Summons</a:t>
            </a:r>
            <a:endParaRPr lang="en-US" altLang="en-US" sz="900" dirty="0">
              <a:latin typeface="Arial" pitchFamily="34" charset="0"/>
              <a:cs typeface="Arial" pitchFamily="34" charset="0"/>
            </a:endParaRPr>
          </a:p>
        </p:txBody>
      </p:sp>
      <p:sp>
        <p:nvSpPr>
          <p:cNvPr id="3" name="TextBox 2">
            <a:extLst>
              <a:ext uri="{FF2B5EF4-FFF2-40B4-BE49-F238E27FC236}">
                <a16:creationId xmlns:a16="http://schemas.microsoft.com/office/drawing/2014/main" id="{4DC1B5BC-7B5B-4621-A2F1-61DAC2F5C6D9}"/>
              </a:ext>
            </a:extLst>
          </p:cNvPr>
          <p:cNvSpPr txBox="1"/>
          <p:nvPr/>
        </p:nvSpPr>
        <p:spPr>
          <a:xfrm>
            <a:off x="5369933" y="4621264"/>
            <a:ext cx="1045533" cy="335989"/>
          </a:xfrm>
          <a:prstGeom prst="rect">
            <a:avLst/>
          </a:prstGeom>
          <a:noFill/>
        </p:spPr>
        <p:txBody>
          <a:bodyPr wrap="square" rtlCol="0">
            <a:spAutoFit/>
          </a:bodyPr>
          <a:lstStyle/>
          <a:p>
            <a:pPr marL="126206" indent="-126206" fontAlgn="base">
              <a:spcBef>
                <a:spcPct val="0"/>
              </a:spcBef>
              <a:spcAft>
                <a:spcPts val="75"/>
              </a:spcAft>
              <a:buSzPts val="1000"/>
              <a:buFont typeface="Symbol" pitchFamily="18" charset="2"/>
              <a:buChar char="·"/>
            </a:pPr>
            <a:r>
              <a:rPr lang="en-US" altLang="en-US" sz="750" dirty="0">
                <a:solidFill>
                  <a:srgbClr val="FFFFFF"/>
                </a:solidFill>
                <a:latin typeface="Franklin Gothic Medium Cond" pitchFamily="34" charset="0"/>
                <a:cs typeface="Arial" pitchFamily="34" charset="0"/>
              </a:rPr>
              <a:t>New Buildings</a:t>
            </a:r>
          </a:p>
          <a:p>
            <a:pPr marL="126206" indent="-126206" fontAlgn="base">
              <a:spcBef>
                <a:spcPct val="0"/>
              </a:spcBef>
              <a:spcAft>
                <a:spcPts val="75"/>
              </a:spcAft>
              <a:buSzPts val="1000"/>
              <a:buFont typeface="Symbol" pitchFamily="18" charset="2"/>
              <a:buChar char="·"/>
            </a:pPr>
            <a:r>
              <a:rPr lang="en-US" altLang="en-US" sz="750" dirty="0">
                <a:solidFill>
                  <a:srgbClr val="FFFFFF"/>
                </a:solidFill>
                <a:latin typeface="Franklin Gothic Medium Cond" pitchFamily="34" charset="0"/>
                <a:cs typeface="Arial" pitchFamily="34" charset="0"/>
              </a:rPr>
              <a:t>Alteration-(CO)</a:t>
            </a:r>
          </a:p>
        </p:txBody>
      </p:sp>
      <p:sp>
        <p:nvSpPr>
          <p:cNvPr id="52" name="Text Box 46">
            <a:extLst>
              <a:ext uri="{FF2B5EF4-FFF2-40B4-BE49-F238E27FC236}">
                <a16:creationId xmlns:a16="http://schemas.microsoft.com/office/drawing/2014/main" id="{923ED753-0658-4EF3-B32A-336168FC1405}"/>
              </a:ext>
            </a:extLst>
          </p:cNvPr>
          <p:cNvSpPr txBox="1">
            <a:spLocks noChangeArrowheads="1"/>
          </p:cNvSpPr>
          <p:nvPr/>
        </p:nvSpPr>
        <p:spPr bwMode="auto">
          <a:xfrm>
            <a:off x="5420251" y="4394988"/>
            <a:ext cx="820334" cy="175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fontAlgn="base">
              <a:spcBef>
                <a:spcPct val="0"/>
              </a:spcBef>
              <a:spcAft>
                <a:spcPct val="0"/>
              </a:spcAft>
            </a:pPr>
            <a:r>
              <a:rPr lang="en-US" altLang="en-US" sz="900" b="1" dirty="0">
                <a:solidFill>
                  <a:srgbClr val="FFFFFF"/>
                </a:solidFill>
                <a:latin typeface="Franklin Gothic Medium Cond" pitchFamily="34" charset="0"/>
                <a:cs typeface="Arial" pitchFamily="34" charset="0"/>
              </a:rPr>
              <a:t>Job Type Structure</a:t>
            </a:r>
            <a:endParaRPr lang="en-US" altLang="en-US" sz="900" b="1" dirty="0">
              <a:latin typeface="Arial" pitchFamily="34" charset="0"/>
              <a:cs typeface="Arial" pitchFamily="34" charset="0"/>
            </a:endParaRPr>
          </a:p>
        </p:txBody>
      </p:sp>
      <p:sp>
        <p:nvSpPr>
          <p:cNvPr id="53" name="Text Box 46">
            <a:extLst>
              <a:ext uri="{FF2B5EF4-FFF2-40B4-BE49-F238E27FC236}">
                <a16:creationId xmlns:a16="http://schemas.microsoft.com/office/drawing/2014/main" id="{A8B2FF50-F26E-4DC2-A507-264E13BAB4D8}"/>
              </a:ext>
            </a:extLst>
          </p:cNvPr>
          <p:cNvSpPr txBox="1">
            <a:spLocks noChangeArrowheads="1"/>
          </p:cNvSpPr>
          <p:nvPr/>
        </p:nvSpPr>
        <p:spPr bwMode="auto">
          <a:xfrm>
            <a:off x="6586921" y="4394988"/>
            <a:ext cx="820334" cy="175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fontAlgn="base">
              <a:spcBef>
                <a:spcPct val="0"/>
              </a:spcBef>
              <a:spcAft>
                <a:spcPct val="0"/>
              </a:spcAft>
            </a:pPr>
            <a:r>
              <a:rPr lang="en-US" altLang="en-US" sz="900" b="1" dirty="0">
                <a:solidFill>
                  <a:srgbClr val="FFFFFF"/>
                </a:solidFill>
                <a:latin typeface="Franklin Gothic Medium Cond" pitchFamily="34" charset="0"/>
                <a:cs typeface="Arial" pitchFamily="34" charset="0"/>
              </a:rPr>
              <a:t>Occupancy</a:t>
            </a:r>
            <a:endParaRPr lang="en-US" altLang="en-US" sz="900" b="1" dirty="0">
              <a:latin typeface="Arial" pitchFamily="34" charset="0"/>
              <a:cs typeface="Arial" pitchFamily="34" charset="0"/>
            </a:endParaRPr>
          </a:p>
        </p:txBody>
      </p:sp>
      <p:sp>
        <p:nvSpPr>
          <p:cNvPr id="54" name="TextBox 53">
            <a:extLst>
              <a:ext uri="{FF2B5EF4-FFF2-40B4-BE49-F238E27FC236}">
                <a16:creationId xmlns:a16="http://schemas.microsoft.com/office/drawing/2014/main" id="{0EE488A7-7FD4-4DBD-9379-8D96A3F0533A}"/>
              </a:ext>
            </a:extLst>
          </p:cNvPr>
          <p:cNvSpPr txBox="1"/>
          <p:nvPr/>
        </p:nvSpPr>
        <p:spPr>
          <a:xfrm>
            <a:off x="6555667" y="4551240"/>
            <a:ext cx="820334" cy="566822"/>
          </a:xfrm>
          <a:prstGeom prst="rect">
            <a:avLst/>
          </a:prstGeom>
          <a:noFill/>
        </p:spPr>
        <p:txBody>
          <a:bodyPr wrap="square" rtlCol="0">
            <a:spAutoFit/>
          </a:bodyPr>
          <a:lstStyle/>
          <a:p>
            <a:pPr marL="126206" indent="-126206" fontAlgn="base">
              <a:spcBef>
                <a:spcPct val="0"/>
              </a:spcBef>
              <a:spcAft>
                <a:spcPts val="75"/>
              </a:spcAft>
              <a:buSzPts val="1000"/>
              <a:buFont typeface="Symbol" pitchFamily="18" charset="2"/>
              <a:buChar char="·"/>
            </a:pPr>
            <a:r>
              <a:rPr lang="en-US" altLang="en-US" sz="750" dirty="0">
                <a:solidFill>
                  <a:srgbClr val="FFFFFF"/>
                </a:solidFill>
                <a:latin typeface="Franklin Gothic Medium Cond" pitchFamily="34" charset="0"/>
                <a:cs typeface="Arial" pitchFamily="34" charset="0"/>
              </a:rPr>
              <a:t>Building level Schedule of Occupancy</a:t>
            </a:r>
          </a:p>
          <a:p>
            <a:pPr marL="126206" indent="-126206" fontAlgn="base">
              <a:spcBef>
                <a:spcPct val="0"/>
              </a:spcBef>
              <a:spcAft>
                <a:spcPts val="75"/>
              </a:spcAft>
              <a:buSzPts val="1000"/>
              <a:buFont typeface="Symbol" pitchFamily="18" charset="2"/>
              <a:buChar char="·"/>
            </a:pPr>
            <a:r>
              <a:rPr lang="en-US" altLang="en-US" sz="750" dirty="0">
                <a:solidFill>
                  <a:srgbClr val="FFFFFF"/>
                </a:solidFill>
                <a:latin typeface="Franklin Gothic Medium Cond" pitchFamily="34" charset="0"/>
                <a:cs typeface="Arial" pitchFamily="34" charset="0"/>
              </a:rPr>
              <a:t>CO issuance</a:t>
            </a:r>
            <a:r>
              <a:rPr lang="en-US" altLang="en-US" sz="750" dirty="0">
                <a:solidFill>
                  <a:srgbClr val="FFFFFF"/>
                </a:solidFill>
                <a:latin typeface="Arial" pitchFamily="34" charset="0"/>
                <a:cs typeface="Arial" pitchFamily="34" charset="0"/>
              </a:rPr>
              <a:t> </a:t>
            </a:r>
            <a:endParaRPr lang="en-US" altLang="en-US" sz="750" dirty="0">
              <a:solidFill>
                <a:srgbClr val="FFFFFF"/>
              </a:solidFill>
              <a:latin typeface="Franklin Gothic Medium Cond" pitchFamily="34" charset="0"/>
              <a:cs typeface="Arial" pitchFamily="34" charset="0"/>
            </a:endParaRPr>
          </a:p>
        </p:txBody>
      </p:sp>
      <p:sp>
        <p:nvSpPr>
          <p:cNvPr id="50" name="Title 1">
            <a:extLst>
              <a:ext uri="{FF2B5EF4-FFF2-40B4-BE49-F238E27FC236}">
                <a16:creationId xmlns:a16="http://schemas.microsoft.com/office/drawing/2014/main" id="{0B988192-D7CA-48FB-849A-2FEFEACAE6E3}"/>
              </a:ext>
            </a:extLst>
          </p:cNvPr>
          <p:cNvSpPr>
            <a:spLocks noGrp="1"/>
          </p:cNvSpPr>
          <p:nvPr>
            <p:ph type="title"/>
          </p:nvPr>
        </p:nvSpPr>
        <p:spPr>
          <a:xfrm>
            <a:off x="413468" y="429369"/>
            <a:ext cx="8340918" cy="643041"/>
          </a:xfrm>
        </p:spPr>
        <p:txBody>
          <a:bodyPr/>
          <a:lstStyle/>
          <a:p>
            <a:pPr algn="l"/>
            <a:r>
              <a:rPr lang="en-US" dirty="0"/>
              <a:t>DOB BY THE NUMBERS</a:t>
            </a:r>
          </a:p>
        </p:txBody>
      </p:sp>
    </p:spTree>
    <p:extLst>
      <p:ext uri="{BB962C8B-B14F-4D97-AF65-F5344CB8AC3E}">
        <p14:creationId xmlns:p14="http://schemas.microsoft.com/office/powerpoint/2010/main" val="2503148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EA1676-FACF-42F4-9586-1316F22012CC}"/>
              </a:ext>
            </a:extLst>
          </p:cNvPr>
          <p:cNvSpPr txBox="1">
            <a:spLocks/>
          </p:cNvSpPr>
          <p:nvPr/>
        </p:nvSpPr>
        <p:spPr>
          <a:xfrm>
            <a:off x="628650" y="1281636"/>
            <a:ext cx="6255689" cy="482281"/>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000" b="0" kern="1200" cap="all" baseline="0">
                <a:solidFill>
                  <a:srgbClr val="00247D"/>
                </a:solidFill>
                <a:latin typeface="Franklin Gothic Demi" panose="020B0703020102020204" pitchFamily="34" charset="0"/>
                <a:ea typeface="+mj-ea"/>
                <a:cs typeface="Aharoni" panose="02010803020104030203" pitchFamily="2" charset="-79"/>
              </a:defRPr>
            </a:lvl1pPr>
          </a:lstStyle>
          <a:p>
            <a:pPr algn="l"/>
            <a:r>
              <a:rPr lang="en-US" sz="3000" dirty="0"/>
              <a:t>COVID-19 Response</a:t>
            </a:r>
          </a:p>
        </p:txBody>
      </p:sp>
      <p:sp>
        <p:nvSpPr>
          <p:cNvPr id="7" name="Content Placeholder 7">
            <a:extLst>
              <a:ext uri="{FF2B5EF4-FFF2-40B4-BE49-F238E27FC236}">
                <a16:creationId xmlns:a16="http://schemas.microsoft.com/office/drawing/2014/main" id="{73DDF555-02BD-43FD-84ED-C9391F6A4474}"/>
              </a:ext>
            </a:extLst>
          </p:cNvPr>
          <p:cNvSpPr txBox="1">
            <a:spLocks/>
          </p:cNvSpPr>
          <p:nvPr/>
        </p:nvSpPr>
        <p:spPr>
          <a:xfrm>
            <a:off x="628650" y="2003662"/>
            <a:ext cx="6710434" cy="299934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629">
              <a:spcAft>
                <a:spcPts val="1350"/>
              </a:spcAft>
              <a:buClr>
                <a:srgbClr val="002476"/>
              </a:buClr>
            </a:pPr>
            <a:r>
              <a:rPr lang="en-US" sz="1875" dirty="0">
                <a:solidFill>
                  <a:schemeClr val="tx1">
                    <a:lumMod val="75000"/>
                    <a:lumOff val="25000"/>
                  </a:schemeClr>
                </a:solidFill>
                <a:ea typeface="Arial Unicode MS" panose="020B0604020202020204" pitchFamily="34" charset="-128"/>
                <a:cs typeface="Arial Unicode MS" panose="020B0604020202020204" pitchFamily="34" charset="-128"/>
              </a:rPr>
              <a:t>Essential Construction permits</a:t>
            </a:r>
          </a:p>
          <a:p>
            <a:pPr defTabSz="685629">
              <a:spcAft>
                <a:spcPts val="1350"/>
              </a:spcAft>
              <a:buClr>
                <a:srgbClr val="002476"/>
              </a:buClr>
            </a:pPr>
            <a:r>
              <a:rPr lang="en-US" sz="1875" dirty="0">
                <a:solidFill>
                  <a:schemeClr val="tx1">
                    <a:lumMod val="75000"/>
                    <a:lumOff val="25000"/>
                  </a:schemeClr>
                </a:solidFill>
                <a:ea typeface="Arial Unicode MS" panose="020B0604020202020204" pitchFamily="34" charset="-128"/>
                <a:cs typeface="Arial Unicode MS" panose="020B0604020202020204" pitchFamily="34" charset="-128"/>
              </a:rPr>
              <a:t>Certificate of Correction Review Requests</a:t>
            </a:r>
          </a:p>
          <a:p>
            <a:pPr defTabSz="685629">
              <a:spcAft>
                <a:spcPts val="1350"/>
              </a:spcAft>
              <a:buClr>
                <a:srgbClr val="002476"/>
              </a:buClr>
            </a:pPr>
            <a:r>
              <a:rPr lang="en-US" sz="1875" dirty="0">
                <a:solidFill>
                  <a:schemeClr val="tx1">
                    <a:lumMod val="75000"/>
                    <a:lumOff val="25000"/>
                  </a:schemeClr>
                </a:solidFill>
                <a:ea typeface="Arial Unicode MS" panose="020B0604020202020204" pitchFamily="34" charset="-128"/>
                <a:cs typeface="Arial Unicode MS" panose="020B0604020202020204" pitchFamily="34" charset="-128"/>
              </a:rPr>
              <a:t>Civil Penalty Review Requests</a:t>
            </a:r>
          </a:p>
          <a:p>
            <a:pPr defTabSz="685629">
              <a:spcAft>
                <a:spcPts val="1350"/>
              </a:spcAft>
              <a:buClr>
                <a:srgbClr val="002476"/>
              </a:buClr>
            </a:pPr>
            <a:r>
              <a:rPr lang="en-US" sz="1875" dirty="0">
                <a:solidFill>
                  <a:schemeClr val="tx1">
                    <a:lumMod val="75000"/>
                    <a:lumOff val="25000"/>
                  </a:schemeClr>
                </a:solidFill>
                <a:ea typeface="Arial Unicode MS" panose="020B0604020202020204" pitchFamily="34" charset="-128"/>
                <a:cs typeface="Arial Unicode MS" panose="020B0604020202020204" pitchFamily="34" charset="-128"/>
              </a:rPr>
              <a:t>License Renewal Applications</a:t>
            </a:r>
          </a:p>
          <a:p>
            <a:pPr defTabSz="685629">
              <a:spcAft>
                <a:spcPts val="1350"/>
              </a:spcAft>
              <a:buClr>
                <a:srgbClr val="002476"/>
              </a:buClr>
            </a:pPr>
            <a:r>
              <a:rPr lang="en-US" sz="1875" dirty="0">
                <a:solidFill>
                  <a:schemeClr val="tx1">
                    <a:lumMod val="75000"/>
                    <a:lumOff val="25000"/>
                  </a:schemeClr>
                </a:solidFill>
                <a:ea typeface="Arial Unicode MS" panose="020B0604020202020204" pitchFamily="34" charset="-128"/>
                <a:cs typeface="Arial Unicode MS" panose="020B0604020202020204" pitchFamily="34" charset="-128"/>
              </a:rPr>
              <a:t>Payments for Boiler &amp; Elevator Violations</a:t>
            </a:r>
          </a:p>
        </p:txBody>
      </p:sp>
      <p:sp>
        <p:nvSpPr>
          <p:cNvPr id="5" name="Title 1">
            <a:extLst>
              <a:ext uri="{FF2B5EF4-FFF2-40B4-BE49-F238E27FC236}">
                <a16:creationId xmlns:a16="http://schemas.microsoft.com/office/drawing/2014/main" id="{4962808E-22E8-4043-8BED-84C374DCFD21}"/>
              </a:ext>
            </a:extLst>
          </p:cNvPr>
          <p:cNvSpPr>
            <a:spLocks noGrp="1"/>
          </p:cNvSpPr>
          <p:nvPr>
            <p:ph type="title"/>
          </p:nvPr>
        </p:nvSpPr>
        <p:spPr>
          <a:xfrm>
            <a:off x="413468" y="429369"/>
            <a:ext cx="8340918" cy="643041"/>
          </a:xfrm>
        </p:spPr>
        <p:txBody>
          <a:bodyPr/>
          <a:lstStyle/>
          <a:p>
            <a:pPr algn="l"/>
            <a:r>
              <a:rPr lang="en-US" dirty="0"/>
              <a:t>DOB BY THE NUMBERS</a:t>
            </a:r>
          </a:p>
        </p:txBody>
      </p:sp>
    </p:spTree>
    <p:extLst>
      <p:ext uri="{BB962C8B-B14F-4D97-AF65-F5344CB8AC3E}">
        <p14:creationId xmlns:p14="http://schemas.microsoft.com/office/powerpoint/2010/main" val="1648184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13BD9C-7CD8-1046-B7AD-C61F2619C47D}" type="slidenum">
              <a:rPr lang="en-US" smtClean="0"/>
              <a:pPr/>
              <a:t>12</a:t>
            </a:fld>
            <a:endParaRPr lang="en-US" dirty="0"/>
          </a:p>
        </p:txBody>
      </p:sp>
      <p:sp>
        <p:nvSpPr>
          <p:cNvPr id="8" name="Title 1">
            <a:extLst>
              <a:ext uri="{FF2B5EF4-FFF2-40B4-BE49-F238E27FC236}">
                <a16:creationId xmlns:a16="http://schemas.microsoft.com/office/drawing/2014/main" id="{924F4F8A-0969-4A2A-AE35-98087EF0E717}"/>
              </a:ext>
            </a:extLst>
          </p:cNvPr>
          <p:cNvSpPr txBox="1">
            <a:spLocks/>
          </p:cNvSpPr>
          <p:nvPr/>
        </p:nvSpPr>
        <p:spPr>
          <a:xfrm>
            <a:off x="481708" y="1140993"/>
            <a:ext cx="6312322" cy="725166"/>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000" b="0" kern="1200" cap="all" baseline="0">
                <a:solidFill>
                  <a:srgbClr val="00247D"/>
                </a:solidFill>
                <a:latin typeface="Franklin Gothic Demi" panose="020B0703020102020204" pitchFamily="34" charset="0"/>
                <a:ea typeface="+mj-ea"/>
                <a:cs typeface="Aharoni" panose="02010803020104030203" pitchFamily="2" charset="-79"/>
              </a:defRPr>
            </a:lvl1pPr>
          </a:lstStyle>
          <a:p>
            <a:pPr algn="l">
              <a:lnSpc>
                <a:spcPts val="2160"/>
              </a:lnSpc>
              <a:spcAft>
                <a:spcPts val="900"/>
              </a:spcAft>
              <a:buClr>
                <a:srgbClr val="002D86"/>
              </a:buClr>
            </a:pPr>
            <a:r>
              <a:rPr lang="en-US" sz="3000" b="1" dirty="0">
                <a:solidFill>
                  <a:schemeClr val="tx1">
                    <a:lumMod val="75000"/>
                    <a:lumOff val="25000"/>
                  </a:schemeClr>
                </a:solidFill>
                <a:latin typeface="Franklin Gothic Medium" panose="020B0603020102020204" pitchFamily="34" charset="0"/>
                <a:ea typeface="Arial Unicode MS" panose="020B0604020202020204" pitchFamily="34" charset="-128"/>
                <a:cs typeface="Arial Unicode MS" panose="020B0604020202020204" pitchFamily="34" charset="-128"/>
              </a:rPr>
              <a:t>JOB FILINGS</a:t>
            </a:r>
          </a:p>
        </p:txBody>
      </p:sp>
      <p:graphicFrame>
        <p:nvGraphicFramePr>
          <p:cNvPr id="9" name="Table 8">
            <a:extLst>
              <a:ext uri="{FF2B5EF4-FFF2-40B4-BE49-F238E27FC236}">
                <a16:creationId xmlns:a16="http://schemas.microsoft.com/office/drawing/2014/main" id="{155065A7-A811-439B-858C-629CB5925AC0}"/>
              </a:ext>
            </a:extLst>
          </p:cNvPr>
          <p:cNvGraphicFramePr>
            <a:graphicFrameLocks noGrp="1"/>
          </p:cNvGraphicFramePr>
          <p:nvPr>
            <p:extLst>
              <p:ext uri="{D42A27DB-BD31-4B8C-83A1-F6EECF244321}">
                <p14:modId xmlns:p14="http://schemas.microsoft.com/office/powerpoint/2010/main" val="2371018787"/>
              </p:ext>
            </p:extLst>
          </p:nvPr>
        </p:nvGraphicFramePr>
        <p:xfrm>
          <a:off x="586854" y="1791575"/>
          <a:ext cx="8075439" cy="3925432"/>
        </p:xfrm>
        <a:graphic>
          <a:graphicData uri="http://schemas.openxmlformats.org/drawingml/2006/table">
            <a:tbl>
              <a:tblPr firstRow="1" firstCol="1" bandRow="1">
                <a:tableStyleId>{5940675A-B579-460E-94D1-54222C63F5DA}</a:tableStyleId>
              </a:tblPr>
              <a:tblGrid>
                <a:gridCol w="1517039">
                  <a:extLst>
                    <a:ext uri="{9D8B030D-6E8A-4147-A177-3AD203B41FA5}">
                      <a16:colId xmlns:a16="http://schemas.microsoft.com/office/drawing/2014/main" val="20000"/>
                    </a:ext>
                  </a:extLst>
                </a:gridCol>
                <a:gridCol w="1249163">
                  <a:extLst>
                    <a:ext uri="{9D8B030D-6E8A-4147-A177-3AD203B41FA5}">
                      <a16:colId xmlns:a16="http://schemas.microsoft.com/office/drawing/2014/main" val="20001"/>
                    </a:ext>
                  </a:extLst>
                </a:gridCol>
                <a:gridCol w="1227972">
                  <a:extLst>
                    <a:ext uri="{9D8B030D-6E8A-4147-A177-3AD203B41FA5}">
                      <a16:colId xmlns:a16="http://schemas.microsoft.com/office/drawing/2014/main" val="20002"/>
                    </a:ext>
                  </a:extLst>
                </a:gridCol>
                <a:gridCol w="1325947">
                  <a:extLst>
                    <a:ext uri="{9D8B030D-6E8A-4147-A177-3AD203B41FA5}">
                      <a16:colId xmlns:a16="http://schemas.microsoft.com/office/drawing/2014/main" val="20003"/>
                    </a:ext>
                  </a:extLst>
                </a:gridCol>
                <a:gridCol w="1377659">
                  <a:extLst>
                    <a:ext uri="{9D8B030D-6E8A-4147-A177-3AD203B41FA5}">
                      <a16:colId xmlns:a16="http://schemas.microsoft.com/office/drawing/2014/main" val="20004"/>
                    </a:ext>
                  </a:extLst>
                </a:gridCol>
                <a:gridCol w="1377659">
                  <a:extLst>
                    <a:ext uri="{9D8B030D-6E8A-4147-A177-3AD203B41FA5}">
                      <a16:colId xmlns:a16="http://schemas.microsoft.com/office/drawing/2014/main" val="3677854244"/>
                    </a:ext>
                  </a:extLst>
                </a:gridCol>
              </a:tblGrid>
              <a:tr h="879501">
                <a:tc>
                  <a:txBody>
                    <a:bodyPr/>
                    <a:lstStyle/>
                    <a:p>
                      <a:pPr marL="0" marR="0" algn="ctr">
                        <a:spcBef>
                          <a:spcPts val="375"/>
                        </a:spcBef>
                        <a:spcAft>
                          <a:spcPts val="600"/>
                        </a:spcAft>
                      </a:pPr>
                      <a:r>
                        <a:rPr lang="en-US" sz="1800" b="1" cap="small" baseline="0" dirty="0">
                          <a:solidFill>
                            <a:schemeClr val="bg1"/>
                          </a:solidFill>
                          <a:effectLst>
                            <a:outerShdw blurRad="38100" dist="38100" dir="2700000" algn="tl">
                              <a:srgbClr val="000000">
                                <a:alpha val="43137"/>
                              </a:srgbClr>
                            </a:outerShdw>
                          </a:effectLst>
                          <a:latin typeface="Franklin Gothic Medium" panose="020B0603020102020204" pitchFamily="34" charset="0"/>
                        </a:rPr>
                        <a:t>JOB TYPE</a:t>
                      </a:r>
                      <a:endParaRPr lang="en-US" sz="1800" b="1" cap="small" baseline="0" dirty="0">
                        <a:solidFill>
                          <a:schemeClr val="bg1"/>
                        </a:solidFill>
                        <a:effectLst>
                          <a:outerShdw blurRad="38100" dist="38100" dir="2700000" algn="tl">
                            <a:srgbClr val="000000">
                              <a:alpha val="43137"/>
                            </a:srgbClr>
                          </a:outerShdw>
                        </a:effectLst>
                        <a:latin typeface="Franklin Gothic Medium" panose="020B0603020102020204" pitchFamily="34" charset="0"/>
                        <a:ea typeface="Calibri"/>
                        <a:cs typeface="Times New Roman"/>
                      </a:endParaRPr>
                    </a:p>
                  </a:txBody>
                  <a:tcPr marL="18547" marR="6183" marT="6182" marB="6182" anchor="ctr">
                    <a:solidFill>
                      <a:srgbClr val="00247D"/>
                    </a:solidFill>
                  </a:tcPr>
                </a:tc>
                <a:tc>
                  <a:txBody>
                    <a:bodyPr/>
                    <a:lstStyle/>
                    <a:p>
                      <a:pPr marL="0" marR="0" algn="ctr">
                        <a:spcBef>
                          <a:spcPts val="375"/>
                        </a:spcBef>
                        <a:spcAft>
                          <a:spcPts val="600"/>
                        </a:spcAft>
                      </a:pPr>
                      <a:r>
                        <a:rPr lang="en-US" sz="1800" b="1" u="none" dirty="0">
                          <a:solidFill>
                            <a:schemeClr val="bg1"/>
                          </a:solidFill>
                          <a:effectLst>
                            <a:outerShdw blurRad="38100" dist="38100" dir="2700000" algn="tl">
                              <a:srgbClr val="000000">
                                <a:alpha val="43137"/>
                              </a:srgbClr>
                            </a:outerShdw>
                          </a:effectLst>
                          <a:latin typeface="Franklin Gothic Medium" panose="020B0603020102020204" pitchFamily="34" charset="0"/>
                          <a:ea typeface="Calibri"/>
                          <a:cs typeface="Times New Roman"/>
                        </a:rPr>
                        <a:t>FY 2016</a:t>
                      </a:r>
                    </a:p>
                  </a:txBody>
                  <a:tcPr marL="18547" marR="18547" marT="12364" marB="12364" anchor="ctr">
                    <a:solidFill>
                      <a:srgbClr val="00247D"/>
                    </a:solidFill>
                  </a:tcPr>
                </a:tc>
                <a:tc>
                  <a:txBody>
                    <a:bodyPr/>
                    <a:lstStyle/>
                    <a:p>
                      <a:pPr marL="0" marR="0" algn="ctr">
                        <a:spcBef>
                          <a:spcPts val="375"/>
                        </a:spcBef>
                        <a:spcAft>
                          <a:spcPts val="600"/>
                        </a:spcAft>
                      </a:pPr>
                      <a:r>
                        <a:rPr lang="en-US" sz="1800" b="1" u="none" dirty="0">
                          <a:solidFill>
                            <a:schemeClr val="bg1"/>
                          </a:solidFill>
                          <a:effectLst>
                            <a:outerShdw blurRad="38100" dist="38100" dir="2700000" algn="tl">
                              <a:srgbClr val="000000">
                                <a:alpha val="43137"/>
                              </a:srgbClr>
                            </a:outerShdw>
                          </a:effectLst>
                          <a:latin typeface="Franklin Gothic Medium" panose="020B0603020102020204" pitchFamily="34" charset="0"/>
                        </a:rPr>
                        <a:t>FY 2017</a:t>
                      </a:r>
                      <a:endParaRPr lang="en-US" sz="1800" b="1" u="none" dirty="0">
                        <a:solidFill>
                          <a:schemeClr val="bg1"/>
                        </a:solidFill>
                        <a:effectLst>
                          <a:outerShdw blurRad="38100" dist="38100" dir="2700000" algn="tl">
                            <a:srgbClr val="000000">
                              <a:alpha val="43137"/>
                            </a:srgbClr>
                          </a:outerShdw>
                        </a:effectLst>
                        <a:latin typeface="Franklin Gothic Medium" panose="020B0603020102020204" pitchFamily="34" charset="0"/>
                        <a:ea typeface="Calibri"/>
                        <a:cs typeface="Times New Roman"/>
                      </a:endParaRPr>
                    </a:p>
                  </a:txBody>
                  <a:tcPr marL="18547" marR="18547" marT="12364" marB="12364" anchor="ctr">
                    <a:solidFill>
                      <a:srgbClr val="00247D"/>
                    </a:solidFill>
                  </a:tcPr>
                </a:tc>
                <a:tc>
                  <a:txBody>
                    <a:bodyPr/>
                    <a:lstStyle/>
                    <a:p>
                      <a:pPr marL="0" marR="0" algn="ctr">
                        <a:spcBef>
                          <a:spcPts val="375"/>
                        </a:spcBef>
                        <a:spcAft>
                          <a:spcPts val="600"/>
                        </a:spcAft>
                      </a:pPr>
                      <a:r>
                        <a:rPr lang="en-US" sz="1800" b="1" u="none" dirty="0">
                          <a:solidFill>
                            <a:schemeClr val="bg1"/>
                          </a:solidFill>
                          <a:effectLst>
                            <a:outerShdw blurRad="38100" dist="38100" dir="2700000" algn="tl">
                              <a:srgbClr val="000000">
                                <a:alpha val="43137"/>
                              </a:srgbClr>
                            </a:outerShdw>
                          </a:effectLst>
                          <a:latin typeface="Franklin Gothic Medium" panose="020B0603020102020204" pitchFamily="34" charset="0"/>
                        </a:rPr>
                        <a:t>FY 2018</a:t>
                      </a:r>
                      <a:endParaRPr lang="en-US" sz="1800" b="1" u="none" dirty="0">
                        <a:solidFill>
                          <a:schemeClr val="bg1"/>
                        </a:solidFill>
                        <a:effectLst>
                          <a:outerShdw blurRad="38100" dist="38100" dir="2700000" algn="tl">
                            <a:srgbClr val="000000">
                              <a:alpha val="43137"/>
                            </a:srgbClr>
                          </a:outerShdw>
                        </a:effectLst>
                        <a:latin typeface="Franklin Gothic Medium" panose="020B0603020102020204" pitchFamily="34" charset="0"/>
                        <a:ea typeface="Calibri"/>
                        <a:cs typeface="Times New Roman"/>
                      </a:endParaRPr>
                    </a:p>
                  </a:txBody>
                  <a:tcPr marL="18547" marR="18547" marT="12364" marB="12364" anchor="ctr">
                    <a:solidFill>
                      <a:srgbClr val="00247D"/>
                    </a:solidFill>
                  </a:tcPr>
                </a:tc>
                <a:tc>
                  <a:txBody>
                    <a:bodyPr/>
                    <a:lstStyle/>
                    <a:p>
                      <a:pPr marL="0" marR="0" indent="0" algn="ctr" defTabSz="914400" rtl="0" eaLnBrk="1" fontAlgn="auto" latinLnBrk="0" hangingPunct="1">
                        <a:lnSpc>
                          <a:spcPct val="100000"/>
                        </a:lnSpc>
                        <a:spcBef>
                          <a:spcPts val="375"/>
                        </a:spcBef>
                        <a:spcAft>
                          <a:spcPts val="600"/>
                        </a:spcAft>
                        <a:buClrTx/>
                        <a:buSzTx/>
                        <a:buFontTx/>
                        <a:buNone/>
                        <a:tabLst/>
                        <a:defRPr/>
                      </a:pPr>
                      <a:r>
                        <a:rPr lang="en-US" sz="1800" b="1" u="none" dirty="0">
                          <a:solidFill>
                            <a:schemeClr val="bg1"/>
                          </a:solidFill>
                          <a:effectLst>
                            <a:outerShdw blurRad="38100" dist="38100" dir="2700000" algn="tl">
                              <a:srgbClr val="000000">
                                <a:alpha val="43137"/>
                              </a:srgbClr>
                            </a:outerShdw>
                          </a:effectLst>
                          <a:latin typeface="Franklin Gothic Medium" panose="020B0603020102020204" pitchFamily="34" charset="0"/>
                        </a:rPr>
                        <a:t>FY 2019</a:t>
                      </a:r>
                      <a:endParaRPr lang="en-US" sz="1800" b="1" u="none" dirty="0">
                        <a:solidFill>
                          <a:schemeClr val="bg1"/>
                        </a:solidFill>
                        <a:effectLst>
                          <a:outerShdw blurRad="38100" dist="38100" dir="2700000" algn="tl">
                            <a:srgbClr val="000000">
                              <a:alpha val="43137"/>
                            </a:srgbClr>
                          </a:outerShdw>
                        </a:effectLst>
                        <a:latin typeface="Franklin Gothic Medium" panose="020B0603020102020204" pitchFamily="34" charset="0"/>
                        <a:ea typeface="Calibri"/>
                        <a:cs typeface="Times New Roman"/>
                      </a:endParaRPr>
                    </a:p>
                  </a:txBody>
                  <a:tcPr marL="18547" marR="18547" marT="12364" marB="12364" anchor="ctr">
                    <a:solidFill>
                      <a:srgbClr val="00247D"/>
                    </a:solidFill>
                  </a:tcPr>
                </a:tc>
                <a:tc>
                  <a:txBody>
                    <a:bodyPr/>
                    <a:lstStyle/>
                    <a:p>
                      <a:pPr marL="0" marR="0" lvl="0" indent="0" algn="ctr" defTabSz="914400" rtl="0" eaLnBrk="1" fontAlgn="auto" latinLnBrk="0" hangingPunct="1">
                        <a:lnSpc>
                          <a:spcPct val="100000"/>
                        </a:lnSpc>
                        <a:spcBef>
                          <a:spcPts val="375"/>
                        </a:spcBef>
                        <a:spcAft>
                          <a:spcPts val="600"/>
                        </a:spcAft>
                        <a:buClrTx/>
                        <a:buSzTx/>
                        <a:buFontTx/>
                        <a:buNone/>
                        <a:tabLst/>
                        <a:defRPr/>
                      </a:pPr>
                      <a:r>
                        <a:rPr lang="en-US" sz="1800" b="1" u="none" dirty="0">
                          <a:solidFill>
                            <a:schemeClr val="bg1"/>
                          </a:solidFill>
                          <a:effectLst>
                            <a:outerShdw blurRad="38100" dist="38100" dir="2700000" algn="tl">
                              <a:srgbClr val="000000">
                                <a:alpha val="43137"/>
                              </a:srgbClr>
                            </a:outerShdw>
                          </a:effectLst>
                          <a:latin typeface="Franklin Gothic Medium" panose="020B0603020102020204" pitchFamily="34" charset="0"/>
                        </a:rPr>
                        <a:t>FY 2020</a:t>
                      </a:r>
                      <a:endParaRPr lang="en-US" sz="1800" b="1" u="none" dirty="0">
                        <a:solidFill>
                          <a:schemeClr val="bg1"/>
                        </a:solidFill>
                        <a:effectLst>
                          <a:outerShdw blurRad="38100" dist="38100" dir="2700000" algn="tl">
                            <a:srgbClr val="000000">
                              <a:alpha val="43137"/>
                            </a:srgbClr>
                          </a:outerShdw>
                        </a:effectLst>
                        <a:latin typeface="Franklin Gothic Medium" panose="020B0603020102020204" pitchFamily="34" charset="0"/>
                        <a:ea typeface="Calibri"/>
                        <a:cs typeface="Times New Roman"/>
                      </a:endParaRPr>
                    </a:p>
                  </a:txBody>
                  <a:tcPr marL="18547" marR="18547" marT="12364" marB="12364" anchor="ctr">
                    <a:solidFill>
                      <a:srgbClr val="00247D"/>
                    </a:solidFill>
                  </a:tcPr>
                </a:tc>
                <a:extLst>
                  <a:ext uri="{0D108BD9-81ED-4DB2-BD59-A6C34878D82A}">
                    <a16:rowId xmlns:a16="http://schemas.microsoft.com/office/drawing/2014/main" val="10000"/>
                  </a:ext>
                </a:extLst>
              </a:tr>
              <a:tr h="670893">
                <a:tc>
                  <a:txBody>
                    <a:bodyPr/>
                    <a:lstStyle/>
                    <a:p>
                      <a:pPr marL="0" marR="0" algn="ctr">
                        <a:spcBef>
                          <a:spcPts val="375"/>
                        </a:spcBef>
                        <a:spcAft>
                          <a:spcPts val="600"/>
                        </a:spcAft>
                      </a:pPr>
                      <a:r>
                        <a:rPr lang="en-US" sz="1800" dirty="0">
                          <a:solidFill>
                            <a:schemeClr val="bg1"/>
                          </a:solidFill>
                          <a:effectLst>
                            <a:outerShdw blurRad="38100" dist="38100" dir="2700000" algn="tl">
                              <a:srgbClr val="000000">
                                <a:alpha val="43137"/>
                              </a:srgbClr>
                            </a:outerShdw>
                          </a:effectLst>
                          <a:latin typeface="Franklin Gothic Medium" panose="020B0603020102020204" pitchFamily="34" charset="0"/>
                        </a:rPr>
                        <a:t>NB</a:t>
                      </a:r>
                      <a:endParaRPr lang="en-US" sz="1800" dirty="0">
                        <a:solidFill>
                          <a:schemeClr val="bg1"/>
                        </a:solidFill>
                        <a:effectLst>
                          <a:outerShdw blurRad="38100" dist="38100" dir="2700000" algn="tl">
                            <a:srgbClr val="000000">
                              <a:alpha val="43137"/>
                            </a:srgbClr>
                          </a:outerShdw>
                        </a:effectLst>
                        <a:latin typeface="Franklin Gothic Medium" panose="020B0603020102020204" pitchFamily="34" charset="0"/>
                        <a:ea typeface="Calibri"/>
                        <a:cs typeface="Times New Roman"/>
                      </a:endParaRPr>
                    </a:p>
                  </a:txBody>
                  <a:tcPr marL="18547" marR="18547" marT="6182" marB="6182" anchor="ctr">
                    <a:solidFill>
                      <a:schemeClr val="accent1">
                        <a:lumMod val="60000"/>
                        <a:lumOff val="40000"/>
                      </a:schemeClr>
                    </a:solidFill>
                  </a:tcP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3,215</a:t>
                      </a:r>
                    </a:p>
                  </a:txBody>
                  <a:tcPr marL="12364" marR="12364" marT="12364" marB="12364" anchor="ct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2,879</a:t>
                      </a:r>
                    </a:p>
                  </a:txBody>
                  <a:tcPr marL="12364" marR="12364" marT="12364" marB="12364" anchor="ct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2,829</a:t>
                      </a:r>
                    </a:p>
                  </a:txBody>
                  <a:tcPr marL="12364" marR="12364" marT="12364" marB="12364" anchor="ct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2,687</a:t>
                      </a:r>
                    </a:p>
                  </a:txBody>
                  <a:tcPr marL="12364" marR="12364" marT="12364" marB="12364" anchor="ct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1,894</a:t>
                      </a:r>
                    </a:p>
                  </a:txBody>
                  <a:tcPr marL="12364" marR="12364" marT="12364" marB="12364" anchor="ctr"/>
                </a:tc>
                <a:extLst>
                  <a:ext uri="{0D108BD9-81ED-4DB2-BD59-A6C34878D82A}">
                    <a16:rowId xmlns:a16="http://schemas.microsoft.com/office/drawing/2014/main" val="10001"/>
                  </a:ext>
                </a:extLst>
              </a:tr>
              <a:tr h="694650">
                <a:tc>
                  <a:txBody>
                    <a:bodyPr/>
                    <a:lstStyle/>
                    <a:p>
                      <a:pPr marL="0" marR="0" algn="ctr">
                        <a:spcBef>
                          <a:spcPts val="375"/>
                        </a:spcBef>
                        <a:spcAft>
                          <a:spcPts val="600"/>
                        </a:spcAft>
                      </a:pPr>
                      <a:r>
                        <a:rPr lang="en-US" sz="1800" dirty="0">
                          <a:solidFill>
                            <a:schemeClr val="bg1"/>
                          </a:solidFill>
                          <a:effectLst>
                            <a:outerShdw blurRad="38100" dist="38100" dir="2700000" algn="tl">
                              <a:srgbClr val="000000">
                                <a:alpha val="43137"/>
                              </a:srgbClr>
                            </a:outerShdw>
                          </a:effectLst>
                          <a:latin typeface="Franklin Gothic Medium" panose="020B0603020102020204" pitchFamily="34" charset="0"/>
                        </a:rPr>
                        <a:t>Alt-1</a:t>
                      </a:r>
                      <a:endParaRPr lang="en-US" sz="1800" dirty="0">
                        <a:solidFill>
                          <a:schemeClr val="bg1"/>
                        </a:solidFill>
                        <a:effectLst>
                          <a:outerShdw blurRad="38100" dist="38100" dir="2700000" algn="tl">
                            <a:srgbClr val="000000">
                              <a:alpha val="43137"/>
                            </a:srgbClr>
                          </a:outerShdw>
                        </a:effectLst>
                        <a:latin typeface="Franklin Gothic Medium" panose="020B0603020102020204" pitchFamily="34" charset="0"/>
                        <a:ea typeface="Calibri"/>
                        <a:cs typeface="Times New Roman"/>
                      </a:endParaRPr>
                    </a:p>
                  </a:txBody>
                  <a:tcPr marL="18547" marR="18547" marT="6182" marB="6182" anchor="ctr">
                    <a:solidFill>
                      <a:schemeClr val="accent1">
                        <a:lumMod val="60000"/>
                        <a:lumOff val="40000"/>
                      </a:schemeClr>
                    </a:solidFill>
                  </a:tcP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4,838</a:t>
                      </a:r>
                    </a:p>
                  </a:txBody>
                  <a:tcPr marL="12364" marR="12364" marT="12364" marB="12364" anchor="ct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4,610</a:t>
                      </a:r>
                    </a:p>
                  </a:txBody>
                  <a:tcPr marL="12364" marR="12364" marT="12364" marB="12364" anchor="ct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4,877</a:t>
                      </a:r>
                    </a:p>
                  </a:txBody>
                  <a:tcPr marL="12364" marR="12364" marT="12364" marB="12364" anchor="ct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4,702</a:t>
                      </a:r>
                    </a:p>
                  </a:txBody>
                  <a:tcPr marL="12364" marR="12364" marT="12364" marB="12364" anchor="ct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3,614</a:t>
                      </a:r>
                    </a:p>
                  </a:txBody>
                  <a:tcPr marL="12364" marR="12364" marT="12364" marB="12364" anchor="ctr"/>
                </a:tc>
                <a:extLst>
                  <a:ext uri="{0D108BD9-81ED-4DB2-BD59-A6C34878D82A}">
                    <a16:rowId xmlns:a16="http://schemas.microsoft.com/office/drawing/2014/main" val="10002"/>
                  </a:ext>
                </a:extLst>
              </a:tr>
              <a:tr h="815925">
                <a:tc>
                  <a:txBody>
                    <a:bodyPr/>
                    <a:lstStyle/>
                    <a:p>
                      <a:pPr marL="0" marR="0" algn="ctr">
                        <a:spcBef>
                          <a:spcPts val="375"/>
                        </a:spcBef>
                        <a:spcAft>
                          <a:spcPts val="600"/>
                        </a:spcAft>
                      </a:pPr>
                      <a:r>
                        <a:rPr lang="en-US" sz="1800" dirty="0">
                          <a:solidFill>
                            <a:schemeClr val="bg1"/>
                          </a:solidFill>
                          <a:effectLst>
                            <a:outerShdw blurRad="38100" dist="38100" dir="2700000" algn="tl">
                              <a:srgbClr val="000000">
                                <a:alpha val="43137"/>
                              </a:srgbClr>
                            </a:outerShdw>
                          </a:effectLst>
                          <a:latin typeface="Franklin Gothic Medium" panose="020B0603020102020204" pitchFamily="34" charset="0"/>
                        </a:rPr>
                        <a:t>Alt-2 &amp; Alt-3</a:t>
                      </a:r>
                      <a:endParaRPr lang="en-US" sz="1800" dirty="0">
                        <a:solidFill>
                          <a:schemeClr val="bg1"/>
                        </a:solidFill>
                        <a:effectLst>
                          <a:outerShdw blurRad="38100" dist="38100" dir="2700000" algn="tl">
                            <a:srgbClr val="000000">
                              <a:alpha val="43137"/>
                            </a:srgbClr>
                          </a:outerShdw>
                        </a:effectLst>
                        <a:latin typeface="Franklin Gothic Medium" panose="020B0603020102020204" pitchFamily="34" charset="0"/>
                        <a:ea typeface="Calibri"/>
                        <a:cs typeface="Times New Roman"/>
                      </a:endParaRPr>
                    </a:p>
                  </a:txBody>
                  <a:tcPr marL="18547" marR="18547" marT="6182" marB="6182" anchor="ctr">
                    <a:solidFill>
                      <a:schemeClr val="accent1">
                        <a:lumMod val="60000"/>
                        <a:lumOff val="40000"/>
                      </a:schemeClr>
                    </a:solidFill>
                  </a:tcP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70, 892</a:t>
                      </a:r>
                    </a:p>
                  </a:txBody>
                  <a:tcPr marL="12364" marR="12364" marT="12364" marB="12364" anchor="ct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70, 645</a:t>
                      </a:r>
                    </a:p>
                  </a:txBody>
                  <a:tcPr marL="12364" marR="12364" marT="12364" marB="12364" anchor="ct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61, 856</a:t>
                      </a:r>
                    </a:p>
                  </a:txBody>
                  <a:tcPr marL="12364" marR="12364" marT="12364" marB="12364" anchor="ct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52, 008</a:t>
                      </a:r>
                    </a:p>
                  </a:txBody>
                  <a:tcPr marL="12364" marR="12364" marT="12364" marB="12364" anchor="ct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39,487</a:t>
                      </a:r>
                    </a:p>
                  </a:txBody>
                  <a:tcPr marL="12364" marR="12364" marT="12364" marB="12364" anchor="ctr"/>
                </a:tc>
                <a:extLst>
                  <a:ext uri="{0D108BD9-81ED-4DB2-BD59-A6C34878D82A}">
                    <a16:rowId xmlns:a16="http://schemas.microsoft.com/office/drawing/2014/main" val="10003"/>
                  </a:ext>
                </a:extLst>
              </a:tr>
              <a:tr h="864463">
                <a:tc>
                  <a:txBody>
                    <a:bodyPr/>
                    <a:lstStyle/>
                    <a:p>
                      <a:pPr marL="0" marR="0" algn="ctr">
                        <a:spcBef>
                          <a:spcPts val="375"/>
                        </a:spcBef>
                        <a:spcAft>
                          <a:spcPts val="600"/>
                        </a:spcAft>
                      </a:pPr>
                      <a:r>
                        <a:rPr lang="en-US" sz="1800" dirty="0">
                          <a:solidFill>
                            <a:schemeClr val="bg1"/>
                          </a:solidFill>
                          <a:effectLst>
                            <a:outerShdw blurRad="38100" dist="38100" dir="2700000" algn="tl">
                              <a:srgbClr val="000000">
                                <a:alpha val="43137"/>
                              </a:srgbClr>
                            </a:outerShdw>
                          </a:effectLst>
                          <a:latin typeface="Franklin Gothic Medium" panose="020B0603020102020204" pitchFamily="34" charset="0"/>
                        </a:rPr>
                        <a:t>DOB NOW: </a:t>
                      </a:r>
                      <a:r>
                        <a:rPr lang="en-US" sz="1800" i="1" dirty="0">
                          <a:solidFill>
                            <a:schemeClr val="bg1"/>
                          </a:solidFill>
                          <a:effectLst>
                            <a:outerShdw blurRad="38100" dist="38100" dir="2700000" algn="tl">
                              <a:srgbClr val="000000">
                                <a:alpha val="43137"/>
                              </a:srgbClr>
                            </a:outerShdw>
                          </a:effectLst>
                          <a:latin typeface="Franklin Gothic Medium" panose="020B0603020102020204" pitchFamily="34" charset="0"/>
                        </a:rPr>
                        <a:t>Build</a:t>
                      </a:r>
                      <a:endParaRPr lang="en-US" sz="1800" i="1" dirty="0">
                        <a:solidFill>
                          <a:schemeClr val="bg1"/>
                        </a:solidFill>
                        <a:effectLst>
                          <a:outerShdw blurRad="38100" dist="38100" dir="2700000" algn="tl">
                            <a:srgbClr val="000000">
                              <a:alpha val="43137"/>
                            </a:srgbClr>
                          </a:outerShdw>
                        </a:effectLst>
                        <a:latin typeface="Franklin Gothic Medium" panose="020B0603020102020204" pitchFamily="34" charset="0"/>
                        <a:ea typeface="Calibri"/>
                        <a:cs typeface="Times New Roman"/>
                      </a:endParaRPr>
                    </a:p>
                  </a:txBody>
                  <a:tcPr marL="18547" marR="18547" marT="6182" marB="6182" anchor="ctr">
                    <a:solidFill>
                      <a:schemeClr val="accent1">
                        <a:lumMod val="60000"/>
                        <a:lumOff val="40000"/>
                      </a:schemeClr>
                    </a:solidFill>
                  </a:tcP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a:t>
                      </a:r>
                    </a:p>
                  </a:txBody>
                  <a:tcPr marL="12364" marR="12364" marT="12364" marB="12364" anchor="ct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58</a:t>
                      </a:r>
                    </a:p>
                  </a:txBody>
                  <a:tcPr marL="12364" marR="12364" marT="12364" marB="12364" anchor="ct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48, 636</a:t>
                      </a:r>
                    </a:p>
                  </a:txBody>
                  <a:tcPr marL="12364" marR="12364" marT="12364" marB="12364" anchor="ct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115, 604</a:t>
                      </a:r>
                    </a:p>
                  </a:txBody>
                  <a:tcPr marL="12364" marR="12364" marT="12364" marB="12364" anchor="ctr"/>
                </a:tc>
                <a:tc>
                  <a:txBody>
                    <a:bodyPr/>
                    <a:lstStyle/>
                    <a:p>
                      <a:pPr marL="0" marR="0" lvl="0" indent="0" algn="ctr" defTabSz="1044924" rtl="0" eaLnBrk="1" fontAlgn="auto" latinLnBrk="0" hangingPunct="1">
                        <a:lnSpc>
                          <a:spcPct val="100000"/>
                        </a:lnSpc>
                        <a:spcBef>
                          <a:spcPts val="375"/>
                        </a:spcBef>
                        <a:spcAft>
                          <a:spcPts val="600"/>
                        </a:spcAft>
                        <a:buClrTx/>
                        <a:buSzTx/>
                        <a:buFontTx/>
                        <a:buNone/>
                        <a:tabLst/>
                        <a:defRPr/>
                      </a:pPr>
                      <a:r>
                        <a:rPr kumimoji="0" lang="en-US" sz="1800" b="1" i="0" u="none" strike="noStrike" kern="1200" cap="none" spc="0" normalizeH="0" baseline="0" noProof="0" dirty="0">
                          <a:ln>
                            <a:noFill/>
                          </a:ln>
                          <a:solidFill>
                            <a:srgbClr val="F4740A"/>
                          </a:solidFill>
                          <a:effectLst>
                            <a:innerShdw blurRad="63500" dist="50800" dir="5400000">
                              <a:prstClr val="black">
                                <a:alpha val="50000"/>
                              </a:prstClr>
                            </a:innerShdw>
                          </a:effectLst>
                          <a:uLnTx/>
                          <a:uFillTx/>
                          <a:latin typeface="Franklin Gothic Medium" panose="020B0603020102020204" pitchFamily="34" charset="0"/>
                          <a:ea typeface="Calibri"/>
                          <a:cs typeface="Times New Roman"/>
                        </a:rPr>
                        <a:t>139,320</a:t>
                      </a:r>
                    </a:p>
                  </a:txBody>
                  <a:tcPr marL="12364" marR="12364" marT="12364" marB="12364" anchor="ctr"/>
                </a:tc>
                <a:extLst>
                  <a:ext uri="{0D108BD9-81ED-4DB2-BD59-A6C34878D82A}">
                    <a16:rowId xmlns:a16="http://schemas.microsoft.com/office/drawing/2014/main" val="10004"/>
                  </a:ext>
                </a:extLst>
              </a:tr>
            </a:tbl>
          </a:graphicData>
        </a:graphic>
      </p:graphicFrame>
      <p:sp>
        <p:nvSpPr>
          <p:cNvPr id="7" name="Title 1">
            <a:extLst>
              <a:ext uri="{FF2B5EF4-FFF2-40B4-BE49-F238E27FC236}">
                <a16:creationId xmlns:a16="http://schemas.microsoft.com/office/drawing/2014/main" id="{0E036726-D54B-4FC4-BA9F-8635BED9440D}"/>
              </a:ext>
            </a:extLst>
          </p:cNvPr>
          <p:cNvSpPr>
            <a:spLocks noGrp="1"/>
          </p:cNvSpPr>
          <p:nvPr>
            <p:ph type="title"/>
          </p:nvPr>
        </p:nvSpPr>
        <p:spPr>
          <a:xfrm>
            <a:off x="413468" y="429369"/>
            <a:ext cx="8340918" cy="643041"/>
          </a:xfrm>
        </p:spPr>
        <p:txBody>
          <a:bodyPr/>
          <a:lstStyle/>
          <a:p>
            <a:pPr algn="l"/>
            <a:r>
              <a:rPr lang="en-US" dirty="0"/>
              <a:t>DOB BY THE NUMBERS</a:t>
            </a:r>
          </a:p>
        </p:txBody>
      </p:sp>
    </p:spTree>
    <p:extLst>
      <p:ext uri="{BB962C8B-B14F-4D97-AF65-F5344CB8AC3E}">
        <p14:creationId xmlns:p14="http://schemas.microsoft.com/office/powerpoint/2010/main" val="4106494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69CB8E-50CC-4415-92FE-3ABDE343405E}"/>
              </a:ext>
            </a:extLst>
          </p:cNvPr>
          <p:cNvSpPr>
            <a:spLocks noGrp="1"/>
          </p:cNvSpPr>
          <p:nvPr>
            <p:ph type="sldNum" sz="quarter" idx="12"/>
          </p:nvPr>
        </p:nvSpPr>
        <p:spPr/>
        <p:txBody>
          <a:bodyPr/>
          <a:lstStyle/>
          <a:p>
            <a:fld id="{E213BD9C-7CD8-1046-B7AD-C61F2619C47D}" type="slidenum">
              <a:rPr lang="en-US" smtClean="0"/>
              <a:pPr/>
              <a:t>13</a:t>
            </a:fld>
            <a:endParaRPr lang="en-US" dirty="0"/>
          </a:p>
        </p:txBody>
      </p:sp>
      <p:sp>
        <p:nvSpPr>
          <p:cNvPr id="5" name="Title 1">
            <a:extLst>
              <a:ext uri="{FF2B5EF4-FFF2-40B4-BE49-F238E27FC236}">
                <a16:creationId xmlns:a16="http://schemas.microsoft.com/office/drawing/2014/main" id="{A8E2F580-AA91-4C6E-8C92-9687D73D410B}"/>
              </a:ext>
            </a:extLst>
          </p:cNvPr>
          <p:cNvSpPr>
            <a:spLocks noGrp="1"/>
          </p:cNvSpPr>
          <p:nvPr>
            <p:ph type="title"/>
          </p:nvPr>
        </p:nvSpPr>
        <p:spPr>
          <a:xfrm>
            <a:off x="412750" y="238125"/>
            <a:ext cx="8342313" cy="835025"/>
          </a:xfrm>
        </p:spPr>
        <p:txBody>
          <a:bodyPr/>
          <a:lstStyle/>
          <a:p>
            <a:pPr algn="l"/>
            <a:r>
              <a:rPr lang="en-US" dirty="0"/>
              <a:t>DOB BY THE NUMBERS</a:t>
            </a:r>
          </a:p>
        </p:txBody>
      </p:sp>
      <p:grpSp>
        <p:nvGrpSpPr>
          <p:cNvPr id="6" name="Group 5">
            <a:extLst>
              <a:ext uri="{FF2B5EF4-FFF2-40B4-BE49-F238E27FC236}">
                <a16:creationId xmlns:a16="http://schemas.microsoft.com/office/drawing/2014/main" id="{EC785262-DDFF-48AD-842B-C6F242F80DF7}"/>
              </a:ext>
            </a:extLst>
          </p:cNvPr>
          <p:cNvGrpSpPr/>
          <p:nvPr/>
        </p:nvGrpSpPr>
        <p:grpSpPr>
          <a:xfrm>
            <a:off x="412750" y="1437578"/>
            <a:ext cx="8342314" cy="4171651"/>
            <a:chOff x="0" y="994994"/>
            <a:chExt cx="12192001" cy="5310457"/>
          </a:xfrm>
        </p:grpSpPr>
        <p:pic>
          <p:nvPicPr>
            <p:cNvPr id="7" name="Picture 6">
              <a:hlinkClick r:id="rId2"/>
              <a:extLst>
                <a:ext uri="{FF2B5EF4-FFF2-40B4-BE49-F238E27FC236}">
                  <a16:creationId xmlns:a16="http://schemas.microsoft.com/office/drawing/2014/main" id="{07E54284-B37F-42E2-9E58-2E11676D6F7C}"/>
                </a:ext>
              </a:extLst>
            </p:cNvPr>
            <p:cNvPicPr>
              <a:picLocks noChangeAspect="1"/>
            </p:cNvPicPr>
            <p:nvPr/>
          </p:nvPicPr>
          <p:blipFill>
            <a:blip r:embed="rId3"/>
            <a:stretch>
              <a:fillRect/>
            </a:stretch>
          </p:blipFill>
          <p:spPr>
            <a:xfrm>
              <a:off x="0" y="994994"/>
              <a:ext cx="12192000" cy="5310457"/>
            </a:xfrm>
            <a:prstGeom prst="rect">
              <a:avLst/>
            </a:prstGeom>
          </p:spPr>
        </p:pic>
        <p:pic>
          <p:nvPicPr>
            <p:cNvPr id="8" name="Picture 7">
              <a:hlinkClick r:id="rId2"/>
              <a:extLst>
                <a:ext uri="{FF2B5EF4-FFF2-40B4-BE49-F238E27FC236}">
                  <a16:creationId xmlns:a16="http://schemas.microsoft.com/office/drawing/2014/main" id="{79E58CFD-E504-4EE2-924F-16C72C9D21FB}"/>
                </a:ext>
              </a:extLst>
            </p:cNvPr>
            <p:cNvPicPr>
              <a:picLocks noChangeAspect="1"/>
            </p:cNvPicPr>
            <p:nvPr/>
          </p:nvPicPr>
          <p:blipFill>
            <a:blip r:embed="rId4"/>
            <a:stretch>
              <a:fillRect/>
            </a:stretch>
          </p:blipFill>
          <p:spPr>
            <a:xfrm>
              <a:off x="136249" y="1824405"/>
              <a:ext cx="2050289" cy="4481045"/>
            </a:xfrm>
            <a:prstGeom prst="rect">
              <a:avLst/>
            </a:prstGeom>
          </p:spPr>
        </p:pic>
        <p:pic>
          <p:nvPicPr>
            <p:cNvPr id="9" name="Picture 8">
              <a:hlinkClick r:id="rId2"/>
              <a:extLst>
                <a:ext uri="{FF2B5EF4-FFF2-40B4-BE49-F238E27FC236}">
                  <a16:creationId xmlns:a16="http://schemas.microsoft.com/office/drawing/2014/main" id="{9F1A28CB-01D1-4608-80FB-4D292308036D}"/>
                </a:ext>
              </a:extLst>
            </p:cNvPr>
            <p:cNvPicPr>
              <a:picLocks noChangeAspect="1"/>
            </p:cNvPicPr>
            <p:nvPr/>
          </p:nvPicPr>
          <p:blipFill>
            <a:blip r:embed="rId5"/>
            <a:stretch>
              <a:fillRect/>
            </a:stretch>
          </p:blipFill>
          <p:spPr>
            <a:xfrm>
              <a:off x="8760237" y="1824404"/>
              <a:ext cx="3431764" cy="4481045"/>
            </a:xfrm>
            <a:prstGeom prst="rect">
              <a:avLst/>
            </a:prstGeom>
          </p:spPr>
        </p:pic>
      </p:grpSp>
    </p:spTree>
    <p:extLst>
      <p:ext uri="{BB962C8B-B14F-4D97-AF65-F5344CB8AC3E}">
        <p14:creationId xmlns:p14="http://schemas.microsoft.com/office/powerpoint/2010/main" val="2188617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1277319"/>
            <a:ext cx="8458200" cy="2065307"/>
          </a:xfrm>
        </p:spPr>
        <p:txBody>
          <a:bodyPr/>
          <a:lstStyle/>
          <a:p>
            <a:pPr algn="ctr"/>
            <a:r>
              <a:rPr lang="en-US" dirty="0"/>
              <a:t>Local law 152 of 2016</a:t>
            </a:r>
          </a:p>
        </p:txBody>
      </p:sp>
      <p:sp>
        <p:nvSpPr>
          <p:cNvPr id="3" name="Text Placeholder 2"/>
          <p:cNvSpPr>
            <a:spLocks noGrp="1"/>
          </p:cNvSpPr>
          <p:nvPr>
            <p:ph type="body" idx="1"/>
          </p:nvPr>
        </p:nvSpPr>
        <p:spPr>
          <a:xfrm>
            <a:off x="623888" y="3705726"/>
            <a:ext cx="7886700" cy="1151855"/>
          </a:xfrm>
        </p:spPr>
        <p:txBody>
          <a:bodyPr/>
          <a:lstStyle/>
          <a:p>
            <a:pPr algn="ctr"/>
            <a:r>
              <a:rPr lang="en-US" dirty="0"/>
              <a:t>What You Need to Know</a:t>
            </a:r>
          </a:p>
        </p:txBody>
      </p:sp>
    </p:spTree>
    <p:extLst>
      <p:ext uri="{BB962C8B-B14F-4D97-AF65-F5344CB8AC3E}">
        <p14:creationId xmlns:p14="http://schemas.microsoft.com/office/powerpoint/2010/main" val="4042306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68" y="237911"/>
            <a:ext cx="8340918" cy="834500"/>
          </a:xfrm>
        </p:spPr>
        <p:txBody>
          <a:bodyPr>
            <a:normAutofit/>
          </a:bodyPr>
          <a:lstStyle/>
          <a:p>
            <a:pPr algn="l"/>
            <a:r>
              <a:rPr lang="en-US" dirty="0"/>
              <a:t>Local law 152 of 2016</a:t>
            </a:r>
          </a:p>
        </p:txBody>
      </p:sp>
      <p:sp>
        <p:nvSpPr>
          <p:cNvPr id="3" name="Content Placeholder 2"/>
          <p:cNvSpPr>
            <a:spLocks noGrp="1"/>
          </p:cNvSpPr>
          <p:nvPr>
            <p:ph idx="1"/>
          </p:nvPr>
        </p:nvSpPr>
        <p:spPr>
          <a:xfrm>
            <a:off x="261068" y="1398270"/>
            <a:ext cx="8715292" cy="4530090"/>
          </a:xfrm>
        </p:spPr>
        <p:txBody>
          <a:bodyPr anchor="ctr">
            <a:normAutofit fontScale="70000" lnSpcReduction="20000"/>
          </a:bodyPr>
          <a:lstStyle/>
          <a:p>
            <a:r>
              <a:rPr lang="en-US" sz="2800" dirty="0"/>
              <a:t>Became law in 2016 and inspection time period began January 1, 2020</a:t>
            </a:r>
          </a:p>
          <a:p>
            <a:pPr marL="0" indent="0">
              <a:buNone/>
            </a:pPr>
            <a:endParaRPr lang="en-US" sz="2800" dirty="0"/>
          </a:p>
          <a:p>
            <a:r>
              <a:rPr lang="en-US" sz="2800" dirty="0"/>
              <a:t>Original deadline to </a:t>
            </a:r>
            <a:r>
              <a:rPr lang="en-US" sz="2800" dirty="0">
                <a:solidFill>
                  <a:schemeClr val="tx1"/>
                </a:solidFill>
              </a:rPr>
              <a:t>complete initial round of inspections for Community Districts 1, 3, and 10 - December 31, 2020, but was extended to June 30, 2021</a:t>
            </a:r>
          </a:p>
          <a:p>
            <a:pPr marL="0" indent="0">
              <a:buNone/>
            </a:pPr>
            <a:endParaRPr lang="en-US" sz="2800" dirty="0">
              <a:solidFill>
                <a:schemeClr val="tx1"/>
              </a:solidFill>
            </a:endParaRPr>
          </a:p>
          <a:p>
            <a:r>
              <a:rPr lang="en-US" sz="2800" dirty="0"/>
              <a:t>Original deadline to </a:t>
            </a:r>
            <a:r>
              <a:rPr lang="en-US" sz="2800" dirty="0">
                <a:solidFill>
                  <a:schemeClr val="tx1"/>
                </a:solidFill>
              </a:rPr>
              <a:t>complete initial round of inspections for Community Districts 2, 5, 7, 13, and 18 - December 31, 2021, but was extended to June 30, 2022</a:t>
            </a:r>
            <a:endParaRPr lang="en-US" sz="2800" dirty="0"/>
          </a:p>
          <a:p>
            <a:pPr marL="0" indent="0">
              <a:buNone/>
            </a:pPr>
            <a:endParaRPr lang="en-US" sz="2800" dirty="0"/>
          </a:p>
          <a:p>
            <a:r>
              <a:rPr lang="en-US" sz="2800" dirty="0"/>
              <a:t>Mandates gas piping systems in all buildings, except for buildings classified in occupancy group R-3, be inspected by a Licensed Master Plumber</a:t>
            </a:r>
          </a:p>
          <a:p>
            <a:pPr marL="0" indent="0">
              <a:buNone/>
            </a:pPr>
            <a:endParaRPr lang="en-US" sz="2800" dirty="0"/>
          </a:p>
          <a:p>
            <a:r>
              <a:rPr lang="en-US" sz="2800" dirty="0"/>
              <a:t>Goal is to prevent gas leaks and potential dangerous outcomes</a:t>
            </a:r>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fld id="{E213BD9C-7CD8-1046-B7AD-C61F2619C47D}" type="slidenum">
              <a:rPr lang="en-US" smtClean="0"/>
              <a:pPr/>
              <a:t>15</a:t>
            </a:fld>
            <a:endParaRPr lang="en-US" dirty="0"/>
          </a:p>
        </p:txBody>
      </p:sp>
    </p:spTree>
    <p:extLst>
      <p:ext uri="{BB962C8B-B14F-4D97-AF65-F5344CB8AC3E}">
        <p14:creationId xmlns:p14="http://schemas.microsoft.com/office/powerpoint/2010/main" val="3679734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68" y="287286"/>
            <a:ext cx="8340918" cy="834500"/>
          </a:xfrm>
        </p:spPr>
        <p:txBody>
          <a:bodyPr>
            <a:normAutofit fontScale="90000"/>
          </a:bodyPr>
          <a:lstStyle/>
          <a:p>
            <a:pPr algn="l"/>
            <a:r>
              <a:rPr lang="en-US" dirty="0"/>
              <a:t> </a:t>
            </a:r>
            <a:br>
              <a:rPr lang="en-US" dirty="0"/>
            </a:br>
            <a:r>
              <a:rPr lang="en-US" sz="3100" b="1" dirty="0">
                <a:latin typeface="Franklin Gothic Medium" panose="020B0603020102020204" pitchFamily="34" charset="0"/>
                <a:ea typeface="Arial Unicode MS" panose="020B0604020202020204" pitchFamily="34" charset="-128"/>
                <a:cs typeface="Arial Unicode MS" panose="020B0604020202020204" pitchFamily="34" charset="-128"/>
              </a:rPr>
              <a:t>Building Occupancy Type Exceptions</a:t>
            </a:r>
            <a:br>
              <a:rPr lang="en-US" b="1" dirty="0">
                <a:latin typeface="Franklin Gothic Medium" panose="020B0603020102020204" pitchFamily="34" charset="0"/>
                <a:ea typeface="Arial Unicode MS" panose="020B0604020202020204" pitchFamily="34" charset="-128"/>
                <a:cs typeface="Arial Unicode MS" panose="020B0604020202020204" pitchFamily="34" charset="-128"/>
              </a:rPr>
            </a:br>
            <a:endParaRPr lang="en-US" dirty="0"/>
          </a:p>
        </p:txBody>
      </p:sp>
      <p:sp>
        <p:nvSpPr>
          <p:cNvPr id="3" name="Content Placeholder 2"/>
          <p:cNvSpPr>
            <a:spLocks noGrp="1"/>
          </p:cNvSpPr>
          <p:nvPr>
            <p:ph idx="1"/>
          </p:nvPr>
        </p:nvSpPr>
        <p:spPr>
          <a:xfrm>
            <a:off x="261068" y="1385741"/>
            <a:ext cx="8340918" cy="3826340"/>
          </a:xfrm>
        </p:spPr>
        <p:txBody>
          <a:bodyPr/>
          <a:lstStyle/>
          <a:p>
            <a:r>
              <a:rPr lang="en-US" dirty="0"/>
              <a:t>Buildings classified as part of the R-3 Occupancy Group are exempt from LL152 of 2016 inspections</a:t>
            </a:r>
          </a:p>
          <a:p>
            <a:pPr marL="0" indent="0">
              <a:buNone/>
            </a:pPr>
            <a:endParaRPr lang="en-US" dirty="0"/>
          </a:p>
          <a:p>
            <a:r>
              <a:rPr lang="en-US" dirty="0"/>
              <a:t>This classification includes most one or two-family homes, convents and monasteries with fewer than 20 occupants, group home community facilities in </a:t>
            </a:r>
            <a:br>
              <a:rPr lang="en-US" dirty="0"/>
            </a:br>
            <a:r>
              <a:rPr lang="en-US" dirty="0"/>
              <a:t>one or two-family buildings</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213BD9C-7CD8-1046-B7AD-C61F2619C47D}" type="slidenum">
              <a:rPr lang="en-US" smtClean="0"/>
              <a:pPr/>
              <a:t>16</a:t>
            </a:fld>
            <a:endParaRPr lang="en-US" dirty="0"/>
          </a:p>
        </p:txBody>
      </p:sp>
    </p:spTree>
    <p:extLst>
      <p:ext uri="{BB962C8B-B14F-4D97-AF65-F5344CB8AC3E}">
        <p14:creationId xmlns:p14="http://schemas.microsoft.com/office/powerpoint/2010/main" val="1533519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b="1" dirty="0">
                <a:solidFill>
                  <a:schemeClr val="tx1">
                    <a:lumMod val="75000"/>
                    <a:lumOff val="25000"/>
                  </a:schemeClr>
                </a:solidFill>
                <a:latin typeface="Franklin Gothic Medium" panose="020B0603020102020204" pitchFamily="34" charset="0"/>
                <a:ea typeface="Arial Unicode MS" panose="020B0604020202020204" pitchFamily="34" charset="-128"/>
                <a:cs typeface="Arial Unicode MS" panose="020B0604020202020204" pitchFamily="34" charset="-128"/>
              </a:rPr>
            </a:br>
            <a:r>
              <a:rPr lang="en-US" b="1" dirty="0">
                <a:latin typeface="Franklin Gothic Medium" panose="020B0603020102020204" pitchFamily="34" charset="0"/>
                <a:ea typeface="Arial Unicode MS" panose="020B0604020202020204" pitchFamily="34" charset="-128"/>
                <a:cs typeface="Arial Unicode MS" panose="020B0604020202020204" pitchFamily="34" charset="-128"/>
              </a:rPr>
              <a:t>Inspection Schedule</a:t>
            </a:r>
            <a:br>
              <a:rPr lang="en-US" b="1" dirty="0">
                <a:solidFill>
                  <a:schemeClr val="tx1">
                    <a:lumMod val="75000"/>
                    <a:lumOff val="25000"/>
                  </a:schemeClr>
                </a:solidFill>
                <a:latin typeface="Franklin Gothic Medium" panose="020B0603020102020204" pitchFamily="34" charset="0"/>
                <a:ea typeface="Arial Unicode MS" panose="020B0604020202020204" pitchFamily="34" charset="-128"/>
                <a:cs typeface="Arial Unicode MS" panose="020B0604020202020204" pitchFamily="34" charset="-128"/>
              </a:rPr>
            </a:br>
            <a:endParaRPr lang="en-US" dirty="0"/>
          </a:p>
        </p:txBody>
      </p:sp>
      <p:sp>
        <p:nvSpPr>
          <p:cNvPr id="3" name="Content Placeholder 2"/>
          <p:cNvSpPr>
            <a:spLocks noGrp="1"/>
          </p:cNvSpPr>
          <p:nvPr>
            <p:ph idx="1"/>
          </p:nvPr>
        </p:nvSpPr>
        <p:spPr>
          <a:xfrm>
            <a:off x="302150" y="1145706"/>
            <a:ext cx="8340918" cy="773430"/>
          </a:xfrm>
        </p:spPr>
        <p:txBody>
          <a:bodyPr>
            <a:normAutofit/>
          </a:bodyPr>
          <a:lstStyle/>
          <a:p>
            <a:r>
              <a:rPr lang="en-US" sz="2400" dirty="0"/>
              <a:t>Gas piping systems must be inspected at least once every four years according to the schedule below.</a:t>
            </a:r>
          </a:p>
        </p:txBody>
      </p:sp>
      <p:sp>
        <p:nvSpPr>
          <p:cNvPr id="4" name="Slide Number Placeholder 3"/>
          <p:cNvSpPr>
            <a:spLocks noGrp="1"/>
          </p:cNvSpPr>
          <p:nvPr>
            <p:ph type="sldNum" sz="quarter" idx="12"/>
          </p:nvPr>
        </p:nvSpPr>
        <p:spPr/>
        <p:txBody>
          <a:bodyPr/>
          <a:lstStyle/>
          <a:p>
            <a:fld id="{E213BD9C-7CD8-1046-B7AD-C61F2619C47D}" type="slidenum">
              <a:rPr lang="en-US" smtClean="0"/>
              <a:pPr/>
              <a:t>17</a:t>
            </a:fld>
            <a:endParaRPr lang="en-US" dirty="0"/>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06" y="1945976"/>
            <a:ext cx="8412480" cy="3791141"/>
          </a:xfrm>
          <a:prstGeom prst="rect">
            <a:avLst/>
          </a:prstGeom>
        </p:spPr>
      </p:pic>
    </p:spTree>
    <p:extLst>
      <p:ext uri="{BB962C8B-B14F-4D97-AF65-F5344CB8AC3E}">
        <p14:creationId xmlns:p14="http://schemas.microsoft.com/office/powerpoint/2010/main" val="3196459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NYC Community District search</a:t>
            </a:r>
          </a:p>
        </p:txBody>
      </p:sp>
      <p:sp>
        <p:nvSpPr>
          <p:cNvPr id="3" name="Content Placeholder 2"/>
          <p:cNvSpPr>
            <a:spLocks noGrp="1"/>
          </p:cNvSpPr>
          <p:nvPr>
            <p:ph idx="1"/>
          </p:nvPr>
        </p:nvSpPr>
        <p:spPr>
          <a:xfrm>
            <a:off x="413468" y="1288113"/>
            <a:ext cx="8340918" cy="906447"/>
          </a:xfrm>
        </p:spPr>
        <p:txBody>
          <a:bodyPr/>
          <a:lstStyle/>
          <a:p>
            <a:r>
              <a:rPr lang="en-US" dirty="0"/>
              <a:t>Know when your building must be inspected by checking its community district.</a:t>
            </a:r>
          </a:p>
        </p:txBody>
      </p:sp>
      <p:sp>
        <p:nvSpPr>
          <p:cNvPr id="4" name="Slide Number Placeholder 3"/>
          <p:cNvSpPr>
            <a:spLocks noGrp="1"/>
          </p:cNvSpPr>
          <p:nvPr>
            <p:ph type="sldNum" sz="quarter" idx="12"/>
          </p:nvPr>
        </p:nvSpPr>
        <p:spPr/>
        <p:txBody>
          <a:bodyPr/>
          <a:lstStyle/>
          <a:p>
            <a:fld id="{E213BD9C-7CD8-1046-B7AD-C61F2619C47D}" type="slidenum">
              <a:rPr lang="en-US" smtClean="0"/>
              <a:pPr/>
              <a:t>18</a:t>
            </a:fld>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4560"/>
            <a:ext cx="9144000" cy="3989297"/>
          </a:xfrm>
          <a:prstGeom prst="rect">
            <a:avLst/>
          </a:prstGeom>
        </p:spPr>
      </p:pic>
    </p:spTree>
    <p:extLst>
      <p:ext uri="{BB962C8B-B14F-4D97-AF65-F5344CB8AC3E}">
        <p14:creationId xmlns:p14="http://schemas.microsoft.com/office/powerpoint/2010/main" val="196904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64CFF-79E3-47EE-9703-7185C2B495F7}"/>
              </a:ext>
            </a:extLst>
          </p:cNvPr>
          <p:cNvSpPr>
            <a:spLocks noGrp="1"/>
          </p:cNvSpPr>
          <p:nvPr>
            <p:ph type="title"/>
          </p:nvPr>
        </p:nvSpPr>
        <p:spPr/>
        <p:txBody>
          <a:bodyPr>
            <a:normAutofit fontScale="90000"/>
          </a:bodyPr>
          <a:lstStyle/>
          <a:p>
            <a:pPr algn="l"/>
            <a:br>
              <a:rPr lang="en-US" b="1" dirty="0">
                <a:solidFill>
                  <a:schemeClr val="tx1">
                    <a:lumMod val="75000"/>
                    <a:lumOff val="25000"/>
                  </a:schemeClr>
                </a:solidFill>
                <a:latin typeface="Franklin Gothic Medium" panose="020B0603020102020204" pitchFamily="34" charset="0"/>
                <a:ea typeface="Arial Unicode MS" panose="020B0604020202020204" pitchFamily="34" charset="-128"/>
                <a:cs typeface="Arial Unicode MS" panose="020B0604020202020204" pitchFamily="34" charset="-128"/>
              </a:rPr>
            </a:br>
            <a:r>
              <a:rPr lang="en-US" b="1" dirty="0">
                <a:latin typeface="Franklin Gothic Medium" panose="020B0603020102020204" pitchFamily="34" charset="0"/>
                <a:ea typeface="Arial Unicode MS" panose="020B0604020202020204" pitchFamily="34" charset="-128"/>
                <a:cs typeface="Arial Unicode MS" panose="020B0604020202020204" pitchFamily="34" charset="-128"/>
              </a:rPr>
              <a:t>Exposed Gas Piping</a:t>
            </a:r>
            <a:br>
              <a:rPr lang="en-US" b="1" dirty="0">
                <a:solidFill>
                  <a:schemeClr val="tx1">
                    <a:lumMod val="75000"/>
                    <a:lumOff val="25000"/>
                  </a:schemeClr>
                </a:solidFill>
                <a:latin typeface="Franklin Gothic Medium" panose="020B0603020102020204" pitchFamily="34" charset="0"/>
                <a:ea typeface="Arial Unicode MS" panose="020B0604020202020204" pitchFamily="34" charset="-128"/>
                <a:cs typeface="Arial Unicode MS" panose="020B0604020202020204" pitchFamily="34" charset="-128"/>
              </a:rPr>
            </a:br>
            <a:endParaRPr lang="en-US" dirty="0"/>
          </a:p>
        </p:txBody>
      </p:sp>
      <p:sp>
        <p:nvSpPr>
          <p:cNvPr id="3" name="Content Placeholder 2">
            <a:extLst>
              <a:ext uri="{FF2B5EF4-FFF2-40B4-BE49-F238E27FC236}">
                <a16:creationId xmlns:a16="http://schemas.microsoft.com/office/drawing/2014/main" id="{E013434C-DFD0-4FBD-8604-4EE94BEE9CF3}"/>
              </a:ext>
            </a:extLst>
          </p:cNvPr>
          <p:cNvSpPr>
            <a:spLocks noGrp="1"/>
          </p:cNvSpPr>
          <p:nvPr>
            <p:ph idx="1"/>
          </p:nvPr>
        </p:nvSpPr>
        <p:spPr>
          <a:xfrm>
            <a:off x="357809" y="1238977"/>
            <a:ext cx="8340918" cy="4811303"/>
          </a:xfrm>
        </p:spPr>
        <p:txBody>
          <a:bodyPr>
            <a:normAutofit/>
          </a:bodyPr>
          <a:lstStyle/>
          <a:p>
            <a:r>
              <a:rPr lang="en-US" dirty="0"/>
              <a:t>Exposed gas piping includes gas piping that is open to view. </a:t>
            </a:r>
          </a:p>
          <a:p>
            <a:pPr marL="0" indent="0">
              <a:buNone/>
            </a:pPr>
            <a:endParaRPr lang="en-US" dirty="0"/>
          </a:p>
          <a:p>
            <a:r>
              <a:rPr lang="en-US" dirty="0"/>
              <a:t>It does not include gas piping above a drop ceiling or behind an access door. </a:t>
            </a:r>
          </a:p>
          <a:p>
            <a:pPr marL="0" indent="0">
              <a:buNone/>
            </a:pPr>
            <a:endParaRPr lang="en-US" dirty="0"/>
          </a:p>
          <a:p>
            <a:r>
              <a:rPr lang="en-US" dirty="0"/>
              <a:t>If your building does not contain gas piping, a </a:t>
            </a:r>
            <a:r>
              <a:rPr lang="en-US" b="1" dirty="0">
                <a:hlinkClick r:id="rId3"/>
              </a:rPr>
              <a:t>Gas Piping System Periodic Inspection Certification</a:t>
            </a:r>
            <a:r>
              <a:rPr lang="en-US" dirty="0"/>
              <a:t>, signed and sealed by a Registered Design Professional, stating that such building contains no gas piping must be submitted to DOB.</a:t>
            </a:r>
          </a:p>
        </p:txBody>
      </p:sp>
      <p:sp>
        <p:nvSpPr>
          <p:cNvPr id="4" name="Slide Number Placeholder 3">
            <a:extLst>
              <a:ext uri="{FF2B5EF4-FFF2-40B4-BE49-F238E27FC236}">
                <a16:creationId xmlns:a16="http://schemas.microsoft.com/office/drawing/2014/main" id="{CBB51455-6E42-469E-A885-5E1933127CA4}"/>
              </a:ext>
            </a:extLst>
          </p:cNvPr>
          <p:cNvSpPr>
            <a:spLocks noGrp="1"/>
          </p:cNvSpPr>
          <p:nvPr>
            <p:ph type="sldNum" sz="quarter" idx="12"/>
          </p:nvPr>
        </p:nvSpPr>
        <p:spPr/>
        <p:txBody>
          <a:bodyPr/>
          <a:lstStyle/>
          <a:p>
            <a:fld id="{E213BD9C-7CD8-1046-B7AD-C61F2619C47D}" type="slidenum">
              <a:rPr lang="en-US" smtClean="0"/>
              <a:pPr/>
              <a:t>19</a:t>
            </a:fld>
            <a:endParaRPr lang="en-US" dirty="0"/>
          </a:p>
        </p:txBody>
      </p:sp>
    </p:spTree>
    <p:extLst>
      <p:ext uri="{BB962C8B-B14F-4D97-AF65-F5344CB8AC3E}">
        <p14:creationId xmlns:p14="http://schemas.microsoft.com/office/powerpoint/2010/main" val="2924824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11" y="452588"/>
            <a:ext cx="8340918" cy="652641"/>
          </a:xfrm>
        </p:spPr>
        <p:txBody>
          <a:bodyPr/>
          <a:lstStyle/>
          <a:p>
            <a:pPr algn="l"/>
            <a:r>
              <a:rPr lang="en-US" dirty="0"/>
              <a:t>Agenda</a:t>
            </a:r>
          </a:p>
        </p:txBody>
      </p:sp>
      <p:sp>
        <p:nvSpPr>
          <p:cNvPr id="3" name="Content Placeholder 2"/>
          <p:cNvSpPr>
            <a:spLocks noGrp="1"/>
          </p:cNvSpPr>
          <p:nvPr>
            <p:ph idx="1"/>
          </p:nvPr>
        </p:nvSpPr>
        <p:spPr/>
        <p:txBody>
          <a:bodyPr/>
          <a:lstStyle/>
          <a:p>
            <a:r>
              <a:rPr lang="en-US" dirty="0"/>
              <a:t>Introduction to the Department </a:t>
            </a:r>
          </a:p>
          <a:p>
            <a:r>
              <a:rPr lang="en-US" dirty="0"/>
              <a:t>About DOB’s Plumbing Unit</a:t>
            </a:r>
          </a:p>
          <a:p>
            <a:r>
              <a:rPr lang="en-US" dirty="0"/>
              <a:t>Local Law 152 of 2016 Overview</a:t>
            </a:r>
          </a:p>
          <a:p>
            <a:r>
              <a:rPr lang="en-US" dirty="0"/>
              <a:t>Compliance</a:t>
            </a:r>
          </a:p>
          <a:p>
            <a:r>
              <a:rPr lang="en-US" dirty="0"/>
              <a:t>Additional Tips &amp; Information</a:t>
            </a:r>
          </a:p>
          <a:p>
            <a:r>
              <a:rPr lang="en-US" dirty="0"/>
              <a:t>Resources</a:t>
            </a:r>
          </a:p>
        </p:txBody>
      </p:sp>
      <p:sp>
        <p:nvSpPr>
          <p:cNvPr id="4" name="Slide Number Placeholder 3"/>
          <p:cNvSpPr>
            <a:spLocks noGrp="1"/>
          </p:cNvSpPr>
          <p:nvPr>
            <p:ph type="sldNum" sz="quarter" idx="12"/>
          </p:nvPr>
        </p:nvSpPr>
        <p:spPr/>
        <p:txBody>
          <a:bodyPr/>
          <a:lstStyle/>
          <a:p>
            <a:fld id="{E213BD9C-7CD8-1046-B7AD-C61F2619C47D}" type="slidenum">
              <a:rPr lang="en-US" smtClean="0"/>
              <a:pPr/>
              <a:t>2</a:t>
            </a:fld>
            <a:endParaRPr lang="en-US" dirty="0"/>
          </a:p>
        </p:txBody>
      </p:sp>
    </p:spTree>
    <p:extLst>
      <p:ext uri="{BB962C8B-B14F-4D97-AF65-F5344CB8AC3E}">
        <p14:creationId xmlns:p14="http://schemas.microsoft.com/office/powerpoint/2010/main" val="2644644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B8A2-F4FC-49FA-987A-971F189A42C4}"/>
              </a:ext>
            </a:extLst>
          </p:cNvPr>
          <p:cNvSpPr>
            <a:spLocks noGrp="1"/>
          </p:cNvSpPr>
          <p:nvPr>
            <p:ph type="title"/>
          </p:nvPr>
        </p:nvSpPr>
        <p:spPr/>
        <p:txBody>
          <a:bodyPr>
            <a:normAutofit fontScale="90000"/>
          </a:bodyPr>
          <a:lstStyle/>
          <a:p>
            <a:pPr algn="l"/>
            <a:br>
              <a:rPr lang="en-US" b="1" dirty="0">
                <a:solidFill>
                  <a:schemeClr val="tx1">
                    <a:lumMod val="75000"/>
                    <a:lumOff val="25000"/>
                  </a:schemeClr>
                </a:solidFill>
                <a:latin typeface="Franklin Gothic Medium" panose="020B0603020102020204" pitchFamily="34" charset="0"/>
                <a:ea typeface="Arial Unicode MS" panose="020B0604020202020204" pitchFamily="34" charset="-128"/>
                <a:cs typeface="Arial Unicode MS" panose="020B0604020202020204" pitchFamily="34" charset="-128"/>
              </a:rPr>
            </a:br>
            <a:r>
              <a:rPr lang="en-US" b="1" dirty="0">
                <a:latin typeface="Franklin Gothic Medium" panose="020B0603020102020204" pitchFamily="34" charset="0"/>
                <a:ea typeface="Arial Unicode MS" panose="020B0604020202020204" pitchFamily="34" charset="-128"/>
                <a:cs typeface="Arial Unicode MS" panose="020B0604020202020204" pitchFamily="34" charset="-128"/>
              </a:rPr>
              <a:t>Inspections Overview</a:t>
            </a:r>
            <a:br>
              <a:rPr lang="en-US" b="1" dirty="0">
                <a:solidFill>
                  <a:schemeClr val="tx1">
                    <a:lumMod val="75000"/>
                    <a:lumOff val="25000"/>
                  </a:schemeClr>
                </a:solidFill>
                <a:latin typeface="Franklin Gothic Medium" panose="020B0603020102020204" pitchFamily="34" charset="0"/>
                <a:ea typeface="Arial Unicode MS" panose="020B0604020202020204" pitchFamily="34" charset="-128"/>
                <a:cs typeface="Arial Unicode MS" panose="020B0604020202020204" pitchFamily="34" charset="-128"/>
              </a:rPr>
            </a:br>
            <a:endParaRPr lang="en-US" dirty="0"/>
          </a:p>
        </p:txBody>
      </p:sp>
      <p:sp>
        <p:nvSpPr>
          <p:cNvPr id="3" name="Content Placeholder 2">
            <a:extLst>
              <a:ext uri="{FF2B5EF4-FFF2-40B4-BE49-F238E27FC236}">
                <a16:creationId xmlns:a16="http://schemas.microsoft.com/office/drawing/2014/main" id="{E49B2F5A-5756-4F5A-9E41-2504F1402A78}"/>
              </a:ext>
            </a:extLst>
          </p:cNvPr>
          <p:cNvSpPr>
            <a:spLocks noGrp="1"/>
          </p:cNvSpPr>
          <p:nvPr>
            <p:ph idx="1"/>
          </p:nvPr>
        </p:nvSpPr>
        <p:spPr>
          <a:xfrm>
            <a:off x="288014" y="1272619"/>
            <a:ext cx="8347986" cy="4560396"/>
          </a:xfrm>
        </p:spPr>
        <p:txBody>
          <a:bodyPr>
            <a:normAutofit fontScale="92500" lnSpcReduction="10000"/>
          </a:bodyPr>
          <a:lstStyle/>
          <a:p>
            <a:r>
              <a:rPr lang="en-US" dirty="0"/>
              <a:t>All exposed gas piping from point of entry of gas piping into the building, including building services meters, and all gas piping in public spaces, hallways, corridors and mechanical and boiler rooms inside and outside a building, including rooftops must be inspected.</a:t>
            </a:r>
          </a:p>
          <a:p>
            <a:pPr marL="0" indent="0">
              <a:buNone/>
            </a:pPr>
            <a:endParaRPr lang="en-US" dirty="0"/>
          </a:p>
          <a:p>
            <a:r>
              <a:rPr lang="en-US" dirty="0"/>
              <a:t>Includes all rooms (up to a tenant space) containing a gas appliance.</a:t>
            </a:r>
          </a:p>
          <a:p>
            <a:pPr marL="0" indent="0">
              <a:buNone/>
            </a:pPr>
            <a:endParaRPr lang="en-US" dirty="0"/>
          </a:p>
          <a:p>
            <a:r>
              <a:rPr lang="en-US" dirty="0"/>
              <a:t> This does not include gas piping within tenant spaces.</a:t>
            </a:r>
          </a:p>
          <a:p>
            <a:endParaRPr lang="en-US" dirty="0"/>
          </a:p>
          <a:p>
            <a:r>
              <a:rPr lang="en-US" dirty="0"/>
              <a:t> </a:t>
            </a:r>
            <a:r>
              <a:rPr lang="en-US" sz="2400" dirty="0"/>
              <a:t>Equipment such as pressure regulator, regulator vents, valves, sleeves, POE seals, etc., should be inspected.</a:t>
            </a:r>
          </a:p>
          <a:p>
            <a:pPr marL="0" indent="0">
              <a:buNone/>
            </a:pPr>
            <a:endParaRPr lang="en-US" dirty="0"/>
          </a:p>
        </p:txBody>
      </p:sp>
      <p:sp>
        <p:nvSpPr>
          <p:cNvPr id="4" name="Slide Number Placeholder 3">
            <a:extLst>
              <a:ext uri="{FF2B5EF4-FFF2-40B4-BE49-F238E27FC236}">
                <a16:creationId xmlns:a16="http://schemas.microsoft.com/office/drawing/2014/main" id="{FFA0342A-E7B0-41A7-92A3-4064FF762519}"/>
              </a:ext>
            </a:extLst>
          </p:cNvPr>
          <p:cNvSpPr>
            <a:spLocks noGrp="1"/>
          </p:cNvSpPr>
          <p:nvPr>
            <p:ph type="sldNum" sz="quarter" idx="12"/>
          </p:nvPr>
        </p:nvSpPr>
        <p:spPr/>
        <p:txBody>
          <a:bodyPr/>
          <a:lstStyle/>
          <a:p>
            <a:fld id="{E213BD9C-7CD8-1046-B7AD-C61F2619C47D}" type="slidenum">
              <a:rPr lang="en-US" smtClean="0"/>
              <a:pPr/>
              <a:t>20</a:t>
            </a:fld>
            <a:endParaRPr lang="en-US" dirty="0"/>
          </a:p>
        </p:txBody>
      </p:sp>
    </p:spTree>
    <p:extLst>
      <p:ext uri="{BB962C8B-B14F-4D97-AF65-F5344CB8AC3E}">
        <p14:creationId xmlns:p14="http://schemas.microsoft.com/office/powerpoint/2010/main" val="2356057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9FD9-7BFA-473B-8748-572A22AFA66A}"/>
              </a:ext>
            </a:extLst>
          </p:cNvPr>
          <p:cNvSpPr>
            <a:spLocks noGrp="1"/>
          </p:cNvSpPr>
          <p:nvPr>
            <p:ph type="title"/>
          </p:nvPr>
        </p:nvSpPr>
        <p:spPr/>
        <p:txBody>
          <a:bodyPr/>
          <a:lstStyle/>
          <a:p>
            <a:pPr algn="l"/>
            <a:r>
              <a:rPr lang="en-US" dirty="0"/>
              <a:t>Inspections overview cont’d</a:t>
            </a:r>
          </a:p>
        </p:txBody>
      </p:sp>
      <p:sp>
        <p:nvSpPr>
          <p:cNvPr id="3" name="Content Placeholder 2">
            <a:extLst>
              <a:ext uri="{FF2B5EF4-FFF2-40B4-BE49-F238E27FC236}">
                <a16:creationId xmlns:a16="http://schemas.microsoft.com/office/drawing/2014/main" id="{718462CC-0EB4-452E-B47A-65D9D6859717}"/>
              </a:ext>
            </a:extLst>
          </p:cNvPr>
          <p:cNvSpPr>
            <a:spLocks noGrp="1"/>
          </p:cNvSpPr>
          <p:nvPr>
            <p:ph idx="1"/>
          </p:nvPr>
        </p:nvSpPr>
        <p:spPr>
          <a:xfrm>
            <a:off x="413468" y="2473490"/>
            <a:ext cx="8340918" cy="2400168"/>
          </a:xfrm>
        </p:spPr>
        <p:txBody>
          <a:bodyPr>
            <a:normAutofit fontScale="92500" lnSpcReduction="20000"/>
          </a:bodyPr>
          <a:lstStyle/>
          <a:p>
            <a:r>
              <a:rPr lang="en-US" dirty="0"/>
              <a:t>Tenant spaces (no exceptions)</a:t>
            </a:r>
          </a:p>
          <a:p>
            <a:pPr marL="0" indent="0">
              <a:buNone/>
            </a:pPr>
            <a:endParaRPr lang="en-US" dirty="0"/>
          </a:p>
          <a:p>
            <a:r>
              <a:rPr lang="en-US" dirty="0"/>
              <a:t>Buried gas piping</a:t>
            </a:r>
          </a:p>
          <a:p>
            <a:pPr marL="0" indent="0">
              <a:buNone/>
            </a:pPr>
            <a:endParaRPr lang="en-US" dirty="0"/>
          </a:p>
          <a:p>
            <a:r>
              <a:rPr lang="en-US" dirty="0"/>
              <a:t>Properties that presently do not have gas service or appliances connected to any gas piping (provide a signed statement from utility company to verify) </a:t>
            </a:r>
          </a:p>
          <a:p>
            <a:pPr marL="0" indent="0">
              <a:buNone/>
            </a:pPr>
            <a:endParaRPr lang="en-US" dirty="0"/>
          </a:p>
        </p:txBody>
      </p:sp>
      <p:sp>
        <p:nvSpPr>
          <p:cNvPr id="4" name="Slide Number Placeholder 3">
            <a:extLst>
              <a:ext uri="{FF2B5EF4-FFF2-40B4-BE49-F238E27FC236}">
                <a16:creationId xmlns:a16="http://schemas.microsoft.com/office/drawing/2014/main" id="{3008FA31-725F-4A87-8472-4BF5054F81D4}"/>
              </a:ext>
            </a:extLst>
          </p:cNvPr>
          <p:cNvSpPr>
            <a:spLocks noGrp="1"/>
          </p:cNvSpPr>
          <p:nvPr>
            <p:ph type="sldNum" sz="quarter" idx="12"/>
          </p:nvPr>
        </p:nvSpPr>
        <p:spPr/>
        <p:txBody>
          <a:bodyPr/>
          <a:lstStyle/>
          <a:p>
            <a:fld id="{E213BD9C-7CD8-1046-B7AD-C61F2619C47D}" type="slidenum">
              <a:rPr lang="en-US" smtClean="0"/>
              <a:pPr/>
              <a:t>21</a:t>
            </a:fld>
            <a:endParaRPr lang="en-US" dirty="0"/>
          </a:p>
        </p:txBody>
      </p:sp>
      <p:sp>
        <p:nvSpPr>
          <p:cNvPr id="7" name="TextBox 6">
            <a:extLst>
              <a:ext uri="{FF2B5EF4-FFF2-40B4-BE49-F238E27FC236}">
                <a16:creationId xmlns:a16="http://schemas.microsoft.com/office/drawing/2014/main" id="{B4B71CF3-DA32-41D5-BF77-56A84CDFE6E4}"/>
              </a:ext>
            </a:extLst>
          </p:cNvPr>
          <p:cNvSpPr txBox="1"/>
          <p:nvPr/>
        </p:nvSpPr>
        <p:spPr>
          <a:xfrm>
            <a:off x="406400" y="1489921"/>
            <a:ext cx="8229600" cy="836106"/>
          </a:xfrm>
          <a:prstGeom prst="rect">
            <a:avLst/>
          </a:prstGeom>
          <a:noFill/>
        </p:spPr>
        <p:txBody>
          <a:bodyPr wrap="square" lIns="91417" tIns="45710" rIns="91417" bIns="45710" rtlCol="0">
            <a:spAutoFit/>
          </a:bodyPr>
          <a:lstStyle/>
          <a:p>
            <a:pPr>
              <a:lnSpc>
                <a:spcPts val="2880"/>
              </a:lnSpc>
              <a:spcAft>
                <a:spcPts val="1200"/>
              </a:spcAft>
              <a:buClr>
                <a:srgbClr val="002D86"/>
              </a:buClr>
            </a:pPr>
            <a:r>
              <a:rPr lang="en-US" sz="2800" b="1" dirty="0">
                <a:solidFill>
                  <a:schemeClr val="tx1">
                    <a:lumMod val="75000"/>
                    <a:lumOff val="25000"/>
                  </a:schemeClr>
                </a:solidFill>
                <a:latin typeface="Franklin Gothic Medium" panose="020B0603020102020204" pitchFamily="34" charset="0"/>
                <a:ea typeface="Arial Unicode MS" panose="020B0604020202020204" pitchFamily="34" charset="-128"/>
                <a:cs typeface="Arial Unicode MS" panose="020B0604020202020204" pitchFamily="34" charset="-128"/>
              </a:rPr>
              <a:t>What is </a:t>
            </a:r>
            <a:r>
              <a:rPr lang="en-US" sz="2800" b="1" u="sng" dirty="0">
                <a:solidFill>
                  <a:schemeClr val="tx1">
                    <a:lumMod val="75000"/>
                    <a:lumOff val="25000"/>
                  </a:schemeClr>
                </a:solidFill>
                <a:latin typeface="Franklin Gothic Medium" panose="020B0603020102020204" pitchFamily="34" charset="0"/>
                <a:ea typeface="Arial Unicode MS" panose="020B0604020202020204" pitchFamily="34" charset="-128"/>
                <a:cs typeface="Arial Unicode MS" panose="020B0604020202020204" pitchFamily="34" charset="-128"/>
              </a:rPr>
              <a:t>NOT</a:t>
            </a:r>
            <a:r>
              <a:rPr lang="en-US" sz="2800" b="1" dirty="0">
                <a:solidFill>
                  <a:schemeClr val="tx1">
                    <a:lumMod val="75000"/>
                    <a:lumOff val="25000"/>
                  </a:schemeClr>
                </a:solidFill>
                <a:latin typeface="Franklin Gothic Medium" panose="020B0603020102020204" pitchFamily="34" charset="0"/>
                <a:ea typeface="Arial Unicode MS" panose="020B0604020202020204" pitchFamily="34" charset="-128"/>
                <a:cs typeface="Arial Unicode MS" panose="020B0604020202020204" pitchFamily="34" charset="-128"/>
              </a:rPr>
              <a:t> Inspected during a LL152 of 2016 Inspection</a:t>
            </a:r>
          </a:p>
        </p:txBody>
      </p:sp>
    </p:spTree>
    <p:extLst>
      <p:ext uri="{BB962C8B-B14F-4D97-AF65-F5344CB8AC3E}">
        <p14:creationId xmlns:p14="http://schemas.microsoft.com/office/powerpoint/2010/main" val="3413493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82BDA-EA00-4B72-99A7-47FE45C7F72E}"/>
              </a:ext>
            </a:extLst>
          </p:cNvPr>
          <p:cNvSpPr>
            <a:spLocks noGrp="1"/>
          </p:cNvSpPr>
          <p:nvPr>
            <p:ph type="title"/>
          </p:nvPr>
        </p:nvSpPr>
        <p:spPr/>
        <p:txBody>
          <a:bodyPr>
            <a:normAutofit fontScale="90000"/>
          </a:bodyPr>
          <a:lstStyle/>
          <a:p>
            <a:pPr algn="l"/>
            <a:br>
              <a:rPr lang="en-US" b="1" dirty="0">
                <a:solidFill>
                  <a:schemeClr val="tx1">
                    <a:lumMod val="75000"/>
                    <a:lumOff val="25000"/>
                  </a:schemeClr>
                </a:solidFill>
                <a:latin typeface="Franklin Gothic Medium" panose="020B0603020102020204" pitchFamily="34" charset="0"/>
                <a:ea typeface="Arial Unicode MS" panose="020B0604020202020204" pitchFamily="34" charset="-128"/>
                <a:cs typeface="Arial Unicode MS" panose="020B0604020202020204" pitchFamily="34" charset="-128"/>
              </a:rPr>
            </a:br>
            <a:r>
              <a:rPr lang="en-US" b="1" dirty="0">
                <a:latin typeface="Franklin Gothic Medium" panose="020B0603020102020204" pitchFamily="34" charset="0"/>
                <a:ea typeface="Arial Unicode MS" panose="020B0604020202020204" pitchFamily="34" charset="-128"/>
                <a:cs typeface="Arial Unicode MS" panose="020B0604020202020204" pitchFamily="34" charset="-128"/>
              </a:rPr>
              <a:t>How to Complete the Inspection </a:t>
            </a:r>
            <a:br>
              <a:rPr lang="en-US" b="1" dirty="0">
                <a:solidFill>
                  <a:schemeClr val="tx1">
                    <a:lumMod val="75000"/>
                    <a:lumOff val="25000"/>
                  </a:schemeClr>
                </a:solidFill>
                <a:latin typeface="Franklin Gothic Medium" panose="020B0603020102020204" pitchFamily="34" charset="0"/>
                <a:ea typeface="Arial Unicode MS" panose="020B0604020202020204" pitchFamily="34" charset="-128"/>
                <a:cs typeface="Arial Unicode MS" panose="020B0604020202020204" pitchFamily="34" charset="-128"/>
              </a:rPr>
            </a:br>
            <a:endParaRPr lang="en-US" dirty="0"/>
          </a:p>
        </p:txBody>
      </p:sp>
      <p:sp>
        <p:nvSpPr>
          <p:cNvPr id="4" name="Slide Number Placeholder 3">
            <a:extLst>
              <a:ext uri="{FF2B5EF4-FFF2-40B4-BE49-F238E27FC236}">
                <a16:creationId xmlns:a16="http://schemas.microsoft.com/office/drawing/2014/main" id="{E4E17985-9457-4473-9D0B-FEBC59104478}"/>
              </a:ext>
            </a:extLst>
          </p:cNvPr>
          <p:cNvSpPr>
            <a:spLocks noGrp="1"/>
          </p:cNvSpPr>
          <p:nvPr>
            <p:ph type="sldNum" sz="quarter" idx="12"/>
          </p:nvPr>
        </p:nvSpPr>
        <p:spPr/>
        <p:txBody>
          <a:bodyPr/>
          <a:lstStyle/>
          <a:p>
            <a:fld id="{E213BD9C-7CD8-1046-B7AD-C61F2619C47D}" type="slidenum">
              <a:rPr lang="en-US" smtClean="0"/>
              <a:pPr/>
              <a:t>22</a:t>
            </a:fld>
            <a:endParaRPr lang="en-US" dirty="0"/>
          </a:p>
        </p:txBody>
      </p:sp>
      <p:sp>
        <p:nvSpPr>
          <p:cNvPr id="6" name="Content Placeholder 2">
            <a:extLst>
              <a:ext uri="{FF2B5EF4-FFF2-40B4-BE49-F238E27FC236}">
                <a16:creationId xmlns:a16="http://schemas.microsoft.com/office/drawing/2014/main" id="{DB969E5B-473C-40D7-ABB5-29CB95F086C5}"/>
              </a:ext>
            </a:extLst>
          </p:cNvPr>
          <p:cNvSpPr txBox="1">
            <a:spLocks/>
          </p:cNvSpPr>
          <p:nvPr/>
        </p:nvSpPr>
        <p:spPr>
          <a:xfrm>
            <a:off x="413468" y="1291472"/>
            <a:ext cx="8340918" cy="4346334"/>
          </a:xfrm>
          <a:prstGeom prst="rect">
            <a:avLst/>
          </a:prstGeom>
        </p:spPr>
        <p:txBody>
          <a:bodyPr vert="horz" lIns="91440" tIns="45720" rIns="91440" bIns="45720" rtlCol="0">
            <a:normAutofit/>
          </a:bodyPr>
          <a:lstStyle>
            <a:lvl1pPr marL="344488" indent="-344488" algn="l" defTabSz="914400" rtl="0" eaLnBrk="1" latinLnBrk="0" hangingPunct="1">
              <a:lnSpc>
                <a:spcPct val="90000"/>
              </a:lnSpc>
              <a:spcBef>
                <a:spcPts val="0"/>
              </a:spcBef>
              <a:spcAft>
                <a:spcPts val="600"/>
              </a:spcAft>
              <a:buClr>
                <a:srgbClr val="F4740A"/>
              </a:buClr>
              <a:buFont typeface="Century Gothic" panose="020B0502020202020204" pitchFamily="34" charset="0"/>
              <a:buChar char="■"/>
              <a:defRPr sz="2600" kern="1200">
                <a:solidFill>
                  <a:schemeClr val="tx1">
                    <a:lumMod val="75000"/>
                    <a:lumOff val="25000"/>
                  </a:schemeClr>
                </a:solidFill>
                <a:latin typeface="Franklin Gothic Medium" panose="020B0603020102020204" pitchFamily="34" charset="0"/>
                <a:ea typeface="+mn-ea"/>
                <a:cs typeface="Aharoni" panose="02010803020104030203" pitchFamily="2" charset="-79"/>
              </a:defRPr>
            </a:lvl1pPr>
            <a:lvl2pPr marL="687388" indent="-342900" algn="l" defTabSz="914400" rtl="0" eaLnBrk="1" latinLnBrk="0" hangingPunct="1">
              <a:lnSpc>
                <a:spcPct val="90000"/>
              </a:lnSpc>
              <a:spcBef>
                <a:spcPts val="0"/>
              </a:spcBef>
              <a:spcAft>
                <a:spcPts val="600"/>
              </a:spcAft>
              <a:buClr>
                <a:srgbClr val="00247D"/>
              </a:buClr>
              <a:buFont typeface="Franklin Gothic Medium" panose="020B0603020102020204" pitchFamily="34" charset="0"/>
              <a:buChar char="−"/>
              <a:defRPr sz="2600" kern="1200">
                <a:solidFill>
                  <a:schemeClr val="tx1">
                    <a:lumMod val="75000"/>
                    <a:lumOff val="25000"/>
                  </a:schemeClr>
                </a:solidFill>
                <a:latin typeface="Franklin Gothic Medium" panose="020B0603020102020204" pitchFamily="34" charset="0"/>
                <a:ea typeface="+mn-ea"/>
                <a:cs typeface="Aharoni" panose="02010803020104030203" pitchFamily="2" charset="-79"/>
              </a:defRPr>
            </a:lvl2pPr>
            <a:lvl3pPr marL="1031875" indent="-344488" algn="l" defTabSz="914400" rtl="0" eaLnBrk="1" latinLnBrk="0" hangingPunct="1">
              <a:lnSpc>
                <a:spcPct val="90000"/>
              </a:lnSpc>
              <a:spcBef>
                <a:spcPts val="0"/>
              </a:spcBef>
              <a:spcAft>
                <a:spcPts val="600"/>
              </a:spcAft>
              <a:buClr>
                <a:srgbClr val="00247D"/>
              </a:buClr>
              <a:buFont typeface="Franklin Gothic Medium" panose="020B0603020102020204" pitchFamily="34" charset="0"/>
              <a:buChar char="−"/>
              <a:defRPr sz="2600" kern="1200">
                <a:solidFill>
                  <a:schemeClr val="tx1">
                    <a:lumMod val="75000"/>
                    <a:lumOff val="25000"/>
                  </a:schemeClr>
                </a:solidFill>
                <a:latin typeface="Franklin Gothic Medium" panose="020B0603020102020204" pitchFamily="34" charset="0"/>
                <a:ea typeface="+mn-ea"/>
                <a:cs typeface="Aharoni" panose="02010803020104030203" pitchFamily="2" charset="-79"/>
              </a:defRPr>
            </a:lvl3pPr>
            <a:lvl4pPr marL="1376363" indent="-344488" algn="l" defTabSz="914400" rtl="0" eaLnBrk="1" latinLnBrk="0" hangingPunct="1">
              <a:lnSpc>
                <a:spcPct val="90000"/>
              </a:lnSpc>
              <a:spcBef>
                <a:spcPts val="0"/>
              </a:spcBef>
              <a:spcAft>
                <a:spcPts val="600"/>
              </a:spcAft>
              <a:buClr>
                <a:srgbClr val="00247D"/>
              </a:buClr>
              <a:buFont typeface="Courier New" panose="02070309020205020404" pitchFamily="49" charset="0"/>
              <a:buChar char="o"/>
              <a:defRPr sz="2600" kern="1200">
                <a:solidFill>
                  <a:schemeClr val="tx1">
                    <a:lumMod val="75000"/>
                    <a:lumOff val="25000"/>
                  </a:schemeClr>
                </a:solidFill>
                <a:latin typeface="Franklin Gothic Medium" panose="020B0603020102020204" pitchFamily="34" charset="0"/>
                <a:ea typeface="+mn-ea"/>
                <a:cs typeface="Aharoni" panose="02010803020104030203" pitchFamily="2" charset="-79"/>
              </a:defRPr>
            </a:lvl4pPr>
            <a:lvl5pPr marL="1711325" indent="-334963" algn="l" defTabSz="914400" rtl="0" eaLnBrk="1" latinLnBrk="0" hangingPunct="1">
              <a:lnSpc>
                <a:spcPct val="90000"/>
              </a:lnSpc>
              <a:spcBef>
                <a:spcPts val="0"/>
              </a:spcBef>
              <a:buClr>
                <a:srgbClr val="00247D"/>
              </a:buClr>
              <a:buFont typeface="Arial Unicode MS" panose="020B0604020202020204" pitchFamily="34" charset="-128"/>
              <a:buChar char="⃘"/>
              <a:defRPr sz="2600" kern="1200">
                <a:solidFill>
                  <a:schemeClr val="tx1">
                    <a:lumMod val="75000"/>
                    <a:lumOff val="25000"/>
                  </a:schemeClr>
                </a:solidFill>
                <a:latin typeface="Franklin Gothic Medium" panose="020B0603020102020204" pitchFamily="34" charset="0"/>
                <a:ea typeface="+mn-ea"/>
                <a:cs typeface="Aharoni" panose="02010803020104030203"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Hire a Licensed Master Plumber to Inspect the Building’s Gas Piping System</a:t>
            </a:r>
          </a:p>
          <a:p>
            <a:pPr lvl="1"/>
            <a:r>
              <a:rPr lang="en-US" dirty="0"/>
              <a:t>Make sure their license is active by using the </a:t>
            </a:r>
            <a:r>
              <a:rPr lang="en-US" b="1" dirty="0">
                <a:hlinkClick r:id="rId3"/>
              </a:rPr>
              <a:t>License Search</a:t>
            </a:r>
            <a:r>
              <a:rPr lang="en-US" b="1" dirty="0"/>
              <a:t> </a:t>
            </a:r>
            <a:r>
              <a:rPr lang="en-US" dirty="0"/>
              <a:t>tool. You may search a licensee by name, business name, or license number.</a:t>
            </a:r>
          </a:p>
          <a:p>
            <a:pPr marL="344488" lvl="1" indent="0">
              <a:buNone/>
            </a:pPr>
            <a:endParaRPr lang="en-US" dirty="0"/>
          </a:p>
          <a:p>
            <a:pPr lvl="1"/>
            <a:r>
              <a:rPr lang="en-US" dirty="0"/>
              <a:t>Review the disciplinary actions taken against a licensee by DOB or voluntary surrender records by using the </a:t>
            </a:r>
            <a:r>
              <a:rPr lang="en-US" b="1" dirty="0">
                <a:hlinkClick r:id="rId4"/>
              </a:rPr>
              <a:t>Know Your Construction Professional</a:t>
            </a:r>
            <a:r>
              <a:rPr lang="en-US" dirty="0"/>
              <a:t> tool.</a:t>
            </a:r>
          </a:p>
          <a:p>
            <a:pPr marL="344488" lvl="1" indent="0">
              <a:buNone/>
            </a:pPr>
            <a:endParaRPr lang="en-US" dirty="0"/>
          </a:p>
          <a:p>
            <a:pPr marL="344488" lvl="1" indent="0">
              <a:buNone/>
            </a:pPr>
            <a:endParaRPr lang="en-US" dirty="0"/>
          </a:p>
        </p:txBody>
      </p:sp>
    </p:spTree>
    <p:extLst>
      <p:ext uri="{BB962C8B-B14F-4D97-AF65-F5344CB8AC3E}">
        <p14:creationId xmlns:p14="http://schemas.microsoft.com/office/powerpoint/2010/main" val="34767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2449D-9FCE-4701-8FE7-5D61C747CBA7}"/>
              </a:ext>
            </a:extLst>
          </p:cNvPr>
          <p:cNvSpPr>
            <a:spLocks noGrp="1"/>
          </p:cNvSpPr>
          <p:nvPr>
            <p:ph type="title"/>
          </p:nvPr>
        </p:nvSpPr>
        <p:spPr/>
        <p:txBody>
          <a:bodyPr>
            <a:normAutofit fontScale="90000"/>
          </a:bodyPr>
          <a:lstStyle/>
          <a:p>
            <a:pPr algn="l"/>
            <a:r>
              <a:rPr lang="en-US" dirty="0"/>
              <a:t>How to complete the inspection</a:t>
            </a:r>
          </a:p>
        </p:txBody>
      </p:sp>
      <p:sp>
        <p:nvSpPr>
          <p:cNvPr id="4" name="Slide Number Placeholder 3">
            <a:extLst>
              <a:ext uri="{FF2B5EF4-FFF2-40B4-BE49-F238E27FC236}">
                <a16:creationId xmlns:a16="http://schemas.microsoft.com/office/drawing/2014/main" id="{BBDDF2E4-6BC5-43E0-A2F1-5A62FCCFDF2B}"/>
              </a:ext>
            </a:extLst>
          </p:cNvPr>
          <p:cNvSpPr>
            <a:spLocks noGrp="1"/>
          </p:cNvSpPr>
          <p:nvPr>
            <p:ph type="sldNum" sz="quarter" idx="12"/>
          </p:nvPr>
        </p:nvSpPr>
        <p:spPr/>
        <p:txBody>
          <a:bodyPr/>
          <a:lstStyle/>
          <a:p>
            <a:fld id="{E213BD9C-7CD8-1046-B7AD-C61F2619C47D}" type="slidenum">
              <a:rPr lang="en-US" smtClean="0"/>
              <a:pPr/>
              <a:t>23</a:t>
            </a:fld>
            <a:endParaRPr lang="en-US" dirty="0"/>
          </a:p>
        </p:txBody>
      </p:sp>
      <p:sp>
        <p:nvSpPr>
          <p:cNvPr id="9" name="Content Placeholder 2">
            <a:extLst>
              <a:ext uri="{FF2B5EF4-FFF2-40B4-BE49-F238E27FC236}">
                <a16:creationId xmlns:a16="http://schemas.microsoft.com/office/drawing/2014/main" id="{DB969E5B-473C-40D7-ABB5-29CB95F086C5}"/>
              </a:ext>
            </a:extLst>
          </p:cNvPr>
          <p:cNvSpPr txBox="1">
            <a:spLocks/>
          </p:cNvSpPr>
          <p:nvPr/>
        </p:nvSpPr>
        <p:spPr>
          <a:xfrm>
            <a:off x="413468" y="1253765"/>
            <a:ext cx="8340918" cy="4750795"/>
          </a:xfrm>
          <a:prstGeom prst="rect">
            <a:avLst/>
          </a:prstGeom>
        </p:spPr>
        <p:txBody>
          <a:bodyPr vert="horz" lIns="91440" tIns="45720" rIns="91440" bIns="45720" rtlCol="0">
            <a:normAutofit fontScale="77500" lnSpcReduction="20000"/>
          </a:bodyPr>
          <a:lstStyle>
            <a:lvl1pPr marL="344488" indent="-344488" algn="l" defTabSz="914400" rtl="0" eaLnBrk="1" latinLnBrk="0" hangingPunct="1">
              <a:lnSpc>
                <a:spcPct val="90000"/>
              </a:lnSpc>
              <a:spcBef>
                <a:spcPts val="0"/>
              </a:spcBef>
              <a:spcAft>
                <a:spcPts val="600"/>
              </a:spcAft>
              <a:buClr>
                <a:srgbClr val="F4740A"/>
              </a:buClr>
              <a:buFont typeface="Century Gothic" panose="020B0502020202020204" pitchFamily="34" charset="0"/>
              <a:buChar char="■"/>
              <a:defRPr sz="2600" kern="1200">
                <a:solidFill>
                  <a:schemeClr val="tx1">
                    <a:lumMod val="75000"/>
                    <a:lumOff val="25000"/>
                  </a:schemeClr>
                </a:solidFill>
                <a:latin typeface="Franklin Gothic Medium" panose="020B0603020102020204" pitchFamily="34" charset="0"/>
                <a:ea typeface="+mn-ea"/>
                <a:cs typeface="Aharoni" panose="02010803020104030203" pitchFamily="2" charset="-79"/>
              </a:defRPr>
            </a:lvl1pPr>
            <a:lvl2pPr marL="687388" indent="-342900" algn="l" defTabSz="914400" rtl="0" eaLnBrk="1" latinLnBrk="0" hangingPunct="1">
              <a:lnSpc>
                <a:spcPct val="90000"/>
              </a:lnSpc>
              <a:spcBef>
                <a:spcPts val="0"/>
              </a:spcBef>
              <a:spcAft>
                <a:spcPts val="600"/>
              </a:spcAft>
              <a:buClr>
                <a:srgbClr val="00247D"/>
              </a:buClr>
              <a:buFont typeface="Franklin Gothic Medium" panose="020B0603020102020204" pitchFamily="34" charset="0"/>
              <a:buChar char="−"/>
              <a:defRPr sz="2600" kern="1200">
                <a:solidFill>
                  <a:schemeClr val="tx1">
                    <a:lumMod val="75000"/>
                    <a:lumOff val="25000"/>
                  </a:schemeClr>
                </a:solidFill>
                <a:latin typeface="Franklin Gothic Medium" panose="020B0603020102020204" pitchFamily="34" charset="0"/>
                <a:ea typeface="+mn-ea"/>
                <a:cs typeface="Aharoni" panose="02010803020104030203" pitchFamily="2" charset="-79"/>
              </a:defRPr>
            </a:lvl2pPr>
            <a:lvl3pPr marL="1031875" indent="-344488" algn="l" defTabSz="914400" rtl="0" eaLnBrk="1" latinLnBrk="0" hangingPunct="1">
              <a:lnSpc>
                <a:spcPct val="90000"/>
              </a:lnSpc>
              <a:spcBef>
                <a:spcPts val="0"/>
              </a:spcBef>
              <a:spcAft>
                <a:spcPts val="600"/>
              </a:spcAft>
              <a:buClr>
                <a:srgbClr val="00247D"/>
              </a:buClr>
              <a:buFont typeface="Franklin Gothic Medium" panose="020B0603020102020204" pitchFamily="34" charset="0"/>
              <a:buChar char="−"/>
              <a:defRPr sz="2600" kern="1200">
                <a:solidFill>
                  <a:schemeClr val="tx1">
                    <a:lumMod val="75000"/>
                    <a:lumOff val="25000"/>
                  </a:schemeClr>
                </a:solidFill>
                <a:latin typeface="Franklin Gothic Medium" panose="020B0603020102020204" pitchFamily="34" charset="0"/>
                <a:ea typeface="+mn-ea"/>
                <a:cs typeface="Aharoni" panose="02010803020104030203" pitchFamily="2" charset="-79"/>
              </a:defRPr>
            </a:lvl3pPr>
            <a:lvl4pPr marL="1376363" indent="-344488" algn="l" defTabSz="914400" rtl="0" eaLnBrk="1" latinLnBrk="0" hangingPunct="1">
              <a:lnSpc>
                <a:spcPct val="90000"/>
              </a:lnSpc>
              <a:spcBef>
                <a:spcPts val="0"/>
              </a:spcBef>
              <a:spcAft>
                <a:spcPts val="600"/>
              </a:spcAft>
              <a:buClr>
                <a:srgbClr val="00247D"/>
              </a:buClr>
              <a:buFont typeface="Courier New" panose="02070309020205020404" pitchFamily="49" charset="0"/>
              <a:buChar char="o"/>
              <a:defRPr sz="2600" kern="1200">
                <a:solidFill>
                  <a:schemeClr val="tx1">
                    <a:lumMod val="75000"/>
                    <a:lumOff val="25000"/>
                  </a:schemeClr>
                </a:solidFill>
                <a:latin typeface="Franklin Gothic Medium" panose="020B0603020102020204" pitchFamily="34" charset="0"/>
                <a:ea typeface="+mn-ea"/>
                <a:cs typeface="Aharoni" panose="02010803020104030203" pitchFamily="2" charset="-79"/>
              </a:defRPr>
            </a:lvl4pPr>
            <a:lvl5pPr marL="1711325" indent="-334963" algn="l" defTabSz="914400" rtl="0" eaLnBrk="1" latinLnBrk="0" hangingPunct="1">
              <a:lnSpc>
                <a:spcPct val="90000"/>
              </a:lnSpc>
              <a:spcBef>
                <a:spcPts val="0"/>
              </a:spcBef>
              <a:buClr>
                <a:srgbClr val="00247D"/>
              </a:buClr>
              <a:buFont typeface="Arial Unicode MS" panose="020B0604020202020204" pitchFamily="34" charset="-128"/>
              <a:buChar char="⃘"/>
              <a:defRPr sz="2600" kern="1200">
                <a:solidFill>
                  <a:schemeClr val="tx1">
                    <a:lumMod val="75000"/>
                    <a:lumOff val="25000"/>
                  </a:schemeClr>
                </a:solidFill>
                <a:latin typeface="Franklin Gothic Medium" panose="020B0603020102020204" pitchFamily="34" charset="0"/>
                <a:ea typeface="+mn-ea"/>
                <a:cs typeface="Aharoni" panose="02010803020104030203"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inspector must be provided full access to all non-tenant areas in order for the inspection to be certified as complete.</a:t>
            </a:r>
          </a:p>
          <a:p>
            <a:pPr marL="0" indent="0">
              <a:buNone/>
            </a:pPr>
            <a:endParaRPr lang="en-US" dirty="0"/>
          </a:p>
          <a:p>
            <a:r>
              <a:rPr lang="en-US" dirty="0"/>
              <a:t>If they are not able to gain access, the inspection must be repeated.</a:t>
            </a:r>
          </a:p>
          <a:p>
            <a:pPr marL="0" indent="0">
              <a:buNone/>
            </a:pPr>
            <a:endParaRPr lang="en-US" dirty="0"/>
          </a:p>
          <a:p>
            <a:r>
              <a:rPr lang="en-US" dirty="0"/>
              <a:t>Once the inspection is completed, your Licensed Master Plumber must </a:t>
            </a:r>
            <a:r>
              <a:rPr lang="en-US" dirty="0">
                <a:solidFill>
                  <a:schemeClr val="tx1"/>
                </a:solidFill>
              </a:rPr>
              <a:t>submit a </a:t>
            </a:r>
            <a:r>
              <a:rPr lang="en-US" dirty="0">
                <a:solidFill>
                  <a:schemeClr val="tx1"/>
                </a:solidFill>
                <a:hlinkClick r:id="rId3"/>
              </a:rPr>
              <a:t>Gas Piping System Periodic Inspection Report</a:t>
            </a:r>
            <a:r>
              <a:rPr lang="en-US" dirty="0">
                <a:solidFill>
                  <a:schemeClr val="tx1"/>
                </a:solidFill>
              </a:rPr>
              <a:t>  (GPS1) to the owner or owners representative within 30 days of inspection.</a:t>
            </a:r>
          </a:p>
          <a:p>
            <a:pPr marL="0" indent="0">
              <a:buNone/>
            </a:pPr>
            <a:endParaRPr lang="en-US" dirty="0">
              <a:solidFill>
                <a:schemeClr val="tx1"/>
              </a:solidFill>
            </a:endParaRPr>
          </a:p>
          <a:p>
            <a:r>
              <a:rPr lang="en-US" dirty="0"/>
              <a:t>Within </a:t>
            </a:r>
            <a:r>
              <a:rPr lang="en-US" b="1" dirty="0"/>
              <a:t>60 days</a:t>
            </a:r>
            <a:r>
              <a:rPr lang="en-US" dirty="0"/>
              <a:t> of the inspection, you must submit a </a:t>
            </a:r>
            <a:r>
              <a:rPr lang="en-US" b="1" dirty="0">
                <a:hlinkClick r:id="rId4"/>
              </a:rPr>
              <a:t>Gas Piping System Periodic Inspection Certification</a:t>
            </a:r>
            <a:r>
              <a:rPr lang="en-US" b="1" dirty="0"/>
              <a:t> (GPS2)</a:t>
            </a:r>
            <a:r>
              <a:rPr lang="en-US" dirty="0"/>
              <a:t> signed and sealed by the Licensed Master Plumber who conducted or supervised the inspection to DOB.</a:t>
            </a:r>
          </a:p>
          <a:p>
            <a:pPr marL="0" indent="0">
              <a:buNone/>
            </a:pPr>
            <a:endParaRPr lang="en-US" dirty="0"/>
          </a:p>
          <a:p>
            <a:r>
              <a:rPr lang="en-US" dirty="0"/>
              <a:t>The </a:t>
            </a:r>
            <a:r>
              <a:rPr lang="en-US" b="1" dirty="0">
                <a:hlinkClick r:id="rId4"/>
              </a:rPr>
              <a:t>Gas Piping System Periodic Inspection Certification</a:t>
            </a:r>
            <a:r>
              <a:rPr lang="en-US" b="1" dirty="0"/>
              <a:t> (GPS2) must be uploaded to the </a:t>
            </a:r>
            <a:r>
              <a:rPr lang="en-US" b="1" dirty="0">
                <a:hlinkClick r:id="rId5"/>
              </a:rPr>
              <a:t>GPS2 Certification Submission Portal</a:t>
            </a:r>
            <a:endParaRPr lang="en-US" dirty="0"/>
          </a:p>
          <a:p>
            <a:pPr marL="0" indent="0">
              <a:buNone/>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215648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071F-DDF4-427E-9696-389CBFCF069B}"/>
              </a:ext>
            </a:extLst>
          </p:cNvPr>
          <p:cNvSpPr>
            <a:spLocks noGrp="1"/>
          </p:cNvSpPr>
          <p:nvPr>
            <p:ph type="title"/>
          </p:nvPr>
        </p:nvSpPr>
        <p:spPr/>
        <p:txBody>
          <a:bodyPr/>
          <a:lstStyle/>
          <a:p>
            <a:pPr algn="l"/>
            <a:r>
              <a:rPr lang="en-US" dirty="0"/>
              <a:t>Correcting Conditions</a:t>
            </a:r>
          </a:p>
        </p:txBody>
      </p:sp>
      <p:sp>
        <p:nvSpPr>
          <p:cNvPr id="3" name="Content Placeholder 2">
            <a:extLst>
              <a:ext uri="{FF2B5EF4-FFF2-40B4-BE49-F238E27FC236}">
                <a16:creationId xmlns:a16="http://schemas.microsoft.com/office/drawing/2014/main" id="{79B70ACA-718D-49A5-A1A0-DE4245BB4CE8}"/>
              </a:ext>
            </a:extLst>
          </p:cNvPr>
          <p:cNvSpPr>
            <a:spLocks noGrp="1"/>
          </p:cNvSpPr>
          <p:nvPr>
            <p:ph idx="1"/>
          </p:nvPr>
        </p:nvSpPr>
        <p:spPr>
          <a:xfrm>
            <a:off x="406400" y="1225486"/>
            <a:ext cx="8347986" cy="4758220"/>
          </a:xfrm>
        </p:spPr>
        <p:txBody>
          <a:bodyPr>
            <a:normAutofit fontScale="77500" lnSpcReduction="20000"/>
          </a:bodyPr>
          <a:lstStyle/>
          <a:p>
            <a:r>
              <a:rPr lang="en-US" dirty="0"/>
              <a:t>Unsafe and hazardous conditions such as a gas leak, illegal connection or non-code compliant installation require </a:t>
            </a:r>
            <a:r>
              <a:rPr lang="en-US" b="1" dirty="0"/>
              <a:t>immediate </a:t>
            </a:r>
            <a:r>
              <a:rPr lang="en-US" dirty="0"/>
              <a:t>notification.</a:t>
            </a:r>
          </a:p>
          <a:p>
            <a:pPr marL="0" indent="0">
              <a:buNone/>
            </a:pPr>
            <a:endParaRPr lang="en-US" dirty="0"/>
          </a:p>
          <a:p>
            <a:r>
              <a:rPr lang="en-US" dirty="0"/>
              <a:t>If conditions requiring correction were identified you must submit a </a:t>
            </a:r>
            <a:r>
              <a:rPr lang="en-US" dirty="0">
                <a:hlinkClick r:id="rId3"/>
              </a:rPr>
              <a:t>Gas Piping System Periodic Inspection Certification </a:t>
            </a:r>
            <a:r>
              <a:rPr lang="en-US" dirty="0"/>
              <a:t>(GPS2 form) signed and sealed by the Licensed Master Plumber who conducted the inspection, stating that the conditions have been corrected within </a:t>
            </a:r>
            <a:r>
              <a:rPr lang="en-US" b="1" dirty="0"/>
              <a:t>120 days </a:t>
            </a:r>
            <a:r>
              <a:rPr lang="en-US" dirty="0"/>
              <a:t>of the inspection.</a:t>
            </a:r>
          </a:p>
          <a:p>
            <a:pPr marL="0" indent="0">
              <a:buNone/>
            </a:pPr>
            <a:endParaRPr lang="en-US" dirty="0"/>
          </a:p>
          <a:p>
            <a:r>
              <a:rPr lang="en-US" dirty="0"/>
              <a:t>If the Gas Piping System Inspection Certification submitted to DOB indicated that </a:t>
            </a:r>
            <a:r>
              <a:rPr lang="en-US" b="1" u="sng" dirty="0"/>
              <a:t>additional time </a:t>
            </a:r>
            <a:r>
              <a:rPr lang="en-US" dirty="0"/>
              <a:t>was needed to correct the condition(s) identified during the gas piping system inspection, you must submit to DOB, within </a:t>
            </a:r>
            <a:r>
              <a:rPr lang="en-US" b="1" dirty="0"/>
              <a:t>180 days</a:t>
            </a:r>
            <a:r>
              <a:rPr lang="en-US" dirty="0"/>
              <a:t> of the inspection, a </a:t>
            </a:r>
            <a:r>
              <a:rPr lang="en-US" dirty="0">
                <a:hlinkClick r:id="rId3"/>
              </a:rPr>
              <a:t>Gas Piping System Periodic Inspection Certification </a:t>
            </a:r>
            <a:r>
              <a:rPr lang="en-US" dirty="0"/>
              <a:t>(GPS2 Form).</a:t>
            </a:r>
          </a:p>
          <a:p>
            <a:pPr marL="0" indent="0">
              <a:buNone/>
            </a:pPr>
            <a:endParaRPr lang="en-US" dirty="0"/>
          </a:p>
          <a:p>
            <a:r>
              <a:rPr lang="en-US" dirty="0"/>
              <a:t>Correction of conditions identified during a gas piping system inspection must be performed in compliance with the New York City Construction Codes, including obtaining any required work permits.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EF671CD-D7D1-4F92-B186-EA0AB52D287C}"/>
              </a:ext>
            </a:extLst>
          </p:cNvPr>
          <p:cNvSpPr>
            <a:spLocks noGrp="1"/>
          </p:cNvSpPr>
          <p:nvPr>
            <p:ph type="sldNum" sz="quarter" idx="12"/>
          </p:nvPr>
        </p:nvSpPr>
        <p:spPr/>
        <p:txBody>
          <a:bodyPr/>
          <a:lstStyle/>
          <a:p>
            <a:fld id="{E213BD9C-7CD8-1046-B7AD-C61F2619C47D}" type="slidenum">
              <a:rPr lang="en-US" smtClean="0"/>
              <a:pPr/>
              <a:t>24</a:t>
            </a:fld>
            <a:endParaRPr lang="en-US" dirty="0"/>
          </a:p>
        </p:txBody>
      </p:sp>
    </p:spTree>
    <p:extLst>
      <p:ext uri="{BB962C8B-B14F-4D97-AF65-F5344CB8AC3E}">
        <p14:creationId xmlns:p14="http://schemas.microsoft.com/office/powerpoint/2010/main" val="3674322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CF36E-64D2-4B66-9008-E5273B53DA7F}"/>
              </a:ext>
            </a:extLst>
          </p:cNvPr>
          <p:cNvSpPr>
            <a:spLocks noGrp="1"/>
          </p:cNvSpPr>
          <p:nvPr>
            <p:ph type="title"/>
          </p:nvPr>
        </p:nvSpPr>
        <p:spPr/>
        <p:txBody>
          <a:bodyPr/>
          <a:lstStyle/>
          <a:p>
            <a:r>
              <a:rPr lang="en-US" dirty="0"/>
              <a:t>Additional Tips &amp; Information</a:t>
            </a:r>
          </a:p>
        </p:txBody>
      </p:sp>
      <p:sp>
        <p:nvSpPr>
          <p:cNvPr id="3" name="Content Placeholder 2">
            <a:extLst>
              <a:ext uri="{FF2B5EF4-FFF2-40B4-BE49-F238E27FC236}">
                <a16:creationId xmlns:a16="http://schemas.microsoft.com/office/drawing/2014/main" id="{CB385023-0662-4E53-9EB9-B543FB08EE49}"/>
              </a:ext>
            </a:extLst>
          </p:cNvPr>
          <p:cNvSpPr>
            <a:spLocks noGrp="1"/>
          </p:cNvSpPr>
          <p:nvPr>
            <p:ph idx="1"/>
          </p:nvPr>
        </p:nvSpPr>
        <p:spPr/>
        <p:txBody>
          <a:bodyPr>
            <a:normAutofit fontScale="70000" lnSpcReduction="20000"/>
          </a:bodyPr>
          <a:lstStyle/>
          <a:p>
            <a:r>
              <a:rPr lang="en-US" dirty="0"/>
              <a:t>To access the portal, use Google Chrome &amp; clear cache</a:t>
            </a:r>
          </a:p>
          <a:p>
            <a:r>
              <a:rPr lang="en-US" dirty="0"/>
              <a:t>When uploading the GPS2 form to the portal, the GPS2 form </a:t>
            </a:r>
            <a:r>
              <a:rPr lang="en-US" b="1" u="sng" dirty="0"/>
              <a:t>must</a:t>
            </a:r>
            <a:r>
              <a:rPr lang="en-US" dirty="0"/>
              <a:t> be a pdf</a:t>
            </a:r>
          </a:p>
          <a:p>
            <a:r>
              <a:rPr lang="en-US" dirty="0"/>
              <a:t>Refrain from uploading an image of the GPS2 form; images are too large and the portal will give an error message </a:t>
            </a:r>
          </a:p>
          <a:p>
            <a:r>
              <a:rPr lang="en-US" dirty="0"/>
              <a:t>Reach out to DOB to troubleshoot further technical issues when uploading GPS2 form to the portal</a:t>
            </a:r>
          </a:p>
          <a:p>
            <a:r>
              <a:rPr lang="en-US" dirty="0"/>
              <a:t>DOB receives weekly generated reports of uploaded GPS2 forms; we can check by address and only view submission date</a:t>
            </a:r>
          </a:p>
          <a:p>
            <a:pPr marL="0" indent="0">
              <a:buNone/>
            </a:pPr>
            <a:endParaRPr lang="en-US" dirty="0"/>
          </a:p>
          <a:p>
            <a:r>
              <a:rPr lang="en-US" dirty="0"/>
              <a:t>Inspections conducted by utility companies do not meet Local Law 152 requirements. If the property needs to comply with Local Law 152 and was previously inspected by a utility company, the owner must hire a Licensed Master Plumber to conduct the inspection to follow Local Law 152. </a:t>
            </a:r>
          </a:p>
          <a:p>
            <a:pPr marL="0" indent="0">
              <a:buNone/>
            </a:pPr>
            <a:endParaRPr lang="en-US" dirty="0"/>
          </a:p>
          <a:p>
            <a:r>
              <a:rPr lang="en-US" dirty="0"/>
              <a:t>Properties with certificate of occupancies dated after </a:t>
            </a:r>
            <a:r>
              <a:rPr lang="en-US" b="1" dirty="0"/>
              <a:t>December 6, 2016</a:t>
            </a:r>
            <a:r>
              <a:rPr lang="en-US" dirty="0"/>
              <a:t>, will be exempt for ten years. Once ten years expire, an inspection is required every 4 years thereafter</a:t>
            </a:r>
          </a:p>
          <a:p>
            <a:r>
              <a:rPr lang="en-US" dirty="0"/>
              <a:t>Inspection deadline extension: Additional 180 days extension is granted if owner is unable to obtain inspection; must submit GPS2 form</a:t>
            </a:r>
          </a:p>
          <a:p>
            <a:endParaRPr lang="en-US" dirty="0"/>
          </a:p>
        </p:txBody>
      </p:sp>
      <p:sp>
        <p:nvSpPr>
          <p:cNvPr id="4" name="Slide Number Placeholder 3">
            <a:extLst>
              <a:ext uri="{FF2B5EF4-FFF2-40B4-BE49-F238E27FC236}">
                <a16:creationId xmlns:a16="http://schemas.microsoft.com/office/drawing/2014/main" id="{5338F611-FFE1-4BF9-938D-33548167198F}"/>
              </a:ext>
            </a:extLst>
          </p:cNvPr>
          <p:cNvSpPr>
            <a:spLocks noGrp="1"/>
          </p:cNvSpPr>
          <p:nvPr>
            <p:ph type="sldNum" sz="quarter" idx="12"/>
          </p:nvPr>
        </p:nvSpPr>
        <p:spPr/>
        <p:txBody>
          <a:bodyPr/>
          <a:lstStyle/>
          <a:p>
            <a:fld id="{E213BD9C-7CD8-1046-B7AD-C61F2619C47D}" type="slidenum">
              <a:rPr lang="en-US" smtClean="0"/>
              <a:pPr/>
              <a:t>25</a:t>
            </a:fld>
            <a:endParaRPr lang="en-US" dirty="0"/>
          </a:p>
        </p:txBody>
      </p:sp>
    </p:spTree>
    <p:extLst>
      <p:ext uri="{BB962C8B-B14F-4D97-AF65-F5344CB8AC3E}">
        <p14:creationId xmlns:p14="http://schemas.microsoft.com/office/powerpoint/2010/main" val="2679610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3DBAE-B8DC-41B0-A0A3-4EF261319C12}"/>
              </a:ext>
            </a:extLst>
          </p:cNvPr>
          <p:cNvSpPr>
            <a:spLocks noGrp="1"/>
          </p:cNvSpPr>
          <p:nvPr>
            <p:ph type="title"/>
          </p:nvPr>
        </p:nvSpPr>
        <p:spPr/>
        <p:txBody>
          <a:bodyPr/>
          <a:lstStyle/>
          <a:p>
            <a:pPr algn="l"/>
            <a:r>
              <a:rPr lang="en-US" dirty="0"/>
              <a:t>Resources</a:t>
            </a:r>
          </a:p>
        </p:txBody>
      </p:sp>
      <p:sp>
        <p:nvSpPr>
          <p:cNvPr id="4" name="Slide Number Placeholder 3">
            <a:extLst>
              <a:ext uri="{FF2B5EF4-FFF2-40B4-BE49-F238E27FC236}">
                <a16:creationId xmlns:a16="http://schemas.microsoft.com/office/drawing/2014/main" id="{E76B97FD-C058-4088-B840-7987CAF1486E}"/>
              </a:ext>
            </a:extLst>
          </p:cNvPr>
          <p:cNvSpPr>
            <a:spLocks noGrp="1"/>
          </p:cNvSpPr>
          <p:nvPr>
            <p:ph type="sldNum" sz="quarter" idx="12"/>
          </p:nvPr>
        </p:nvSpPr>
        <p:spPr/>
        <p:txBody>
          <a:bodyPr/>
          <a:lstStyle/>
          <a:p>
            <a:fld id="{E213BD9C-7CD8-1046-B7AD-C61F2619C47D}" type="slidenum">
              <a:rPr lang="en-US" smtClean="0"/>
              <a:pPr/>
              <a:t>26</a:t>
            </a:fld>
            <a:endParaRPr lang="en-US" dirty="0"/>
          </a:p>
        </p:txBody>
      </p:sp>
      <p:sp>
        <p:nvSpPr>
          <p:cNvPr id="3" name="Content Placeholder 2"/>
          <p:cNvSpPr>
            <a:spLocks noGrp="1"/>
          </p:cNvSpPr>
          <p:nvPr>
            <p:ph idx="1"/>
          </p:nvPr>
        </p:nvSpPr>
        <p:spPr>
          <a:xfrm>
            <a:off x="301708" y="1197204"/>
            <a:ext cx="8340918" cy="4706292"/>
          </a:xfrm>
        </p:spPr>
        <p:txBody>
          <a:bodyPr>
            <a:normAutofit fontScale="85000" lnSpcReduction="20000"/>
          </a:bodyPr>
          <a:lstStyle/>
          <a:p>
            <a:r>
              <a:rPr lang="en-US" dirty="0"/>
              <a:t>Local Law 152 of 2016 Service Notice:</a:t>
            </a:r>
          </a:p>
          <a:p>
            <a:pPr marL="0" indent="0">
              <a:buNone/>
            </a:pPr>
            <a:r>
              <a:rPr lang="en-US" dirty="0"/>
              <a:t>     </a:t>
            </a:r>
            <a:r>
              <a:rPr lang="en-US" dirty="0">
                <a:hlinkClick r:id="rId3"/>
              </a:rPr>
              <a:t>LL 152 RULE.pdf</a:t>
            </a:r>
            <a:endParaRPr lang="en-US" dirty="0"/>
          </a:p>
          <a:p>
            <a:pPr marL="0" indent="0">
              <a:buNone/>
            </a:pPr>
            <a:endParaRPr lang="en-US" dirty="0"/>
          </a:p>
          <a:p>
            <a:r>
              <a:rPr lang="en-US" dirty="0"/>
              <a:t>DOB Local Law 152 of 2016 FAQs: </a:t>
            </a:r>
            <a:r>
              <a:rPr lang="en-US" dirty="0">
                <a:hlinkClick r:id="rId4"/>
              </a:rPr>
              <a:t>https://www1.nyc.gov/assets/buildings/pdf/ll152of2016_faq.pdf</a:t>
            </a:r>
            <a:endParaRPr lang="en-US" dirty="0"/>
          </a:p>
          <a:p>
            <a:pPr marL="0" indent="0">
              <a:buNone/>
            </a:pPr>
            <a:endParaRPr lang="en-US" dirty="0"/>
          </a:p>
          <a:p>
            <a:r>
              <a:rPr lang="en-US" sz="2400" dirty="0"/>
              <a:t>Submit questions to</a:t>
            </a:r>
            <a:r>
              <a:rPr lang="en-US" sz="2400" b="1" dirty="0"/>
              <a:t> DOB Plumbing Enforcement </a:t>
            </a:r>
            <a:r>
              <a:rPr lang="en-US" sz="2400" dirty="0"/>
              <a:t>– </a:t>
            </a:r>
            <a:r>
              <a:rPr lang="en-US" sz="2400" dirty="0">
                <a:solidFill>
                  <a:schemeClr val="tx1"/>
                </a:solidFill>
              </a:rPr>
              <a:t>212-393-2557</a:t>
            </a:r>
            <a:r>
              <a:rPr lang="en-US" sz="2400" dirty="0"/>
              <a:t>/ </a:t>
            </a:r>
            <a:r>
              <a:rPr lang="en-US" sz="2400" u="sng" dirty="0">
                <a:hlinkClick r:id="rId5"/>
              </a:rPr>
              <a:t>LL152of16@buildings.nyc.gov</a:t>
            </a:r>
            <a:r>
              <a:rPr lang="en-US" sz="2400" dirty="0"/>
              <a:t> </a:t>
            </a:r>
          </a:p>
          <a:p>
            <a:endParaRPr lang="en-US" sz="2400" dirty="0"/>
          </a:p>
          <a:p>
            <a:r>
              <a:rPr lang="en-US" sz="2400" dirty="0"/>
              <a:t>Department of Buildings Website:</a:t>
            </a:r>
          </a:p>
          <a:p>
            <a:pPr marL="0" indent="0">
              <a:buNone/>
            </a:pPr>
            <a:r>
              <a:rPr lang="en-US" sz="2400" dirty="0"/>
              <a:t>      </a:t>
            </a:r>
            <a:r>
              <a:rPr lang="en-US" sz="2400" dirty="0">
                <a:hlinkClick r:id="rId6"/>
              </a:rPr>
              <a:t>https://www1.nyc.gov/site/buildings/index.page</a:t>
            </a:r>
            <a:r>
              <a:rPr lang="en-US" sz="2400" dirty="0"/>
              <a:t> </a:t>
            </a:r>
          </a:p>
          <a:p>
            <a:pPr marL="0" indent="0">
              <a:buNone/>
            </a:pPr>
            <a:r>
              <a:rPr lang="en-US" sz="2400" dirty="0"/>
              <a:t>      	</a:t>
            </a:r>
            <a:endParaRPr lang="en-US" dirty="0"/>
          </a:p>
          <a:p>
            <a:pPr lvl="0"/>
            <a:r>
              <a:rPr lang="en-US" sz="2400" b="1" dirty="0"/>
              <a:t>Report exposed gas piping to:</a:t>
            </a:r>
            <a:endParaRPr lang="en-US" sz="2400" dirty="0"/>
          </a:p>
          <a:p>
            <a:pPr lvl="1"/>
            <a:r>
              <a:rPr lang="en-US" sz="2400" b="1" dirty="0"/>
              <a:t>Con Edison </a:t>
            </a:r>
            <a:r>
              <a:rPr lang="en-US" sz="2400" dirty="0"/>
              <a:t>– </a:t>
            </a:r>
            <a:r>
              <a:rPr lang="en-US" sz="2400" dirty="0">
                <a:solidFill>
                  <a:schemeClr val="tx1"/>
                </a:solidFill>
              </a:rPr>
              <a:t>800-752-6633</a:t>
            </a:r>
          </a:p>
          <a:p>
            <a:pPr lvl="1"/>
            <a:r>
              <a:rPr lang="en-US" sz="2400" b="1" dirty="0"/>
              <a:t>National Grid </a:t>
            </a:r>
            <a:r>
              <a:rPr lang="en-US" sz="2400" dirty="0"/>
              <a:t>– </a:t>
            </a:r>
            <a:r>
              <a:rPr lang="en-US" sz="2400" dirty="0">
                <a:solidFill>
                  <a:schemeClr val="tx1"/>
                </a:solidFill>
              </a:rPr>
              <a:t>718-643-4050</a:t>
            </a:r>
          </a:p>
          <a:p>
            <a:pPr marL="0" indent="0">
              <a:buNone/>
            </a:pPr>
            <a:endParaRPr lang="en-US" dirty="0"/>
          </a:p>
        </p:txBody>
      </p:sp>
    </p:spTree>
    <p:extLst>
      <p:ext uri="{BB962C8B-B14F-4D97-AF65-F5344CB8AC3E}">
        <p14:creationId xmlns:p14="http://schemas.microsoft.com/office/powerpoint/2010/main" val="1426079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5C670-A759-4583-AC50-AEC166FC4DD5}"/>
              </a:ext>
            </a:extLst>
          </p:cNvPr>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2023473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02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68" y="397565"/>
            <a:ext cx="8340918" cy="674846"/>
          </a:xfrm>
        </p:spPr>
        <p:txBody>
          <a:bodyPr/>
          <a:lstStyle/>
          <a:p>
            <a:pPr algn="l"/>
            <a:r>
              <a:rPr lang="en-US" cap="small" dirty="0">
                <a:latin typeface="Franklin Gothic Demi Cond"/>
                <a:cs typeface="+mj-cs"/>
              </a:rPr>
              <a:t>WHO WE ARE</a:t>
            </a:r>
            <a:endParaRPr lang="en-US" dirty="0"/>
          </a:p>
        </p:txBody>
      </p:sp>
      <p:sp>
        <p:nvSpPr>
          <p:cNvPr id="3" name="Content Placeholder 2"/>
          <p:cNvSpPr>
            <a:spLocks noGrp="1"/>
          </p:cNvSpPr>
          <p:nvPr>
            <p:ph idx="1"/>
          </p:nvPr>
        </p:nvSpPr>
        <p:spPr/>
        <p:txBody>
          <a:bodyPr/>
          <a:lstStyle/>
          <a:p>
            <a:pPr lvl="0" defTabSz="914218">
              <a:lnSpc>
                <a:spcPct val="100000"/>
              </a:lnSpc>
              <a:spcAft>
                <a:spcPts val="3150"/>
              </a:spcAft>
              <a:buFont typeface="Wingdings 2" panose="05020102010507070707" pitchFamily="18" charset="2"/>
              <a:buChar char="¡"/>
            </a:pPr>
            <a:r>
              <a:rPr lang="en-US" sz="2800" dirty="0">
                <a:solidFill>
                  <a:prstClr val="black">
                    <a:lumMod val="75000"/>
                    <a:lumOff val="25000"/>
                  </a:prstClr>
                </a:solidFill>
                <a:cs typeface="+mn-cs"/>
              </a:rPr>
              <a:t>Team of professionals dedicated to the safety of all who </a:t>
            </a:r>
            <a:r>
              <a:rPr lang="en-US" sz="2800" b="1" dirty="0">
                <a:solidFill>
                  <a:srgbClr val="00247D"/>
                </a:solidFill>
                <a:cs typeface="+mn-cs"/>
              </a:rPr>
              <a:t>build</a:t>
            </a:r>
            <a:r>
              <a:rPr lang="en-US" sz="2800" dirty="0">
                <a:solidFill>
                  <a:prstClr val="black">
                    <a:lumMod val="75000"/>
                    <a:lumOff val="25000"/>
                  </a:prstClr>
                </a:solidFill>
                <a:cs typeface="+mn-cs"/>
              </a:rPr>
              <a:t>, </a:t>
            </a:r>
            <a:r>
              <a:rPr lang="en-US" sz="2800" b="1" dirty="0">
                <a:solidFill>
                  <a:srgbClr val="00247D"/>
                </a:solidFill>
                <a:cs typeface="+mn-cs"/>
              </a:rPr>
              <a:t>work</a:t>
            </a:r>
            <a:r>
              <a:rPr lang="en-US" sz="2800" dirty="0">
                <a:solidFill>
                  <a:srgbClr val="00247D"/>
                </a:solidFill>
                <a:cs typeface="+mn-cs"/>
              </a:rPr>
              <a:t> </a:t>
            </a:r>
            <a:r>
              <a:rPr lang="en-US" sz="2800" dirty="0">
                <a:solidFill>
                  <a:prstClr val="black">
                    <a:lumMod val="75000"/>
                    <a:lumOff val="25000"/>
                  </a:prstClr>
                </a:solidFill>
                <a:cs typeface="+mn-cs"/>
              </a:rPr>
              <a:t>and </a:t>
            </a:r>
            <a:r>
              <a:rPr lang="en-US" sz="2800" b="1" dirty="0">
                <a:solidFill>
                  <a:srgbClr val="00247D"/>
                </a:solidFill>
                <a:cs typeface="+mn-cs"/>
              </a:rPr>
              <a:t>live</a:t>
            </a:r>
            <a:r>
              <a:rPr lang="en-US" sz="2800" dirty="0">
                <a:solidFill>
                  <a:srgbClr val="00247D"/>
                </a:solidFill>
                <a:cs typeface="+mn-cs"/>
              </a:rPr>
              <a:t> </a:t>
            </a:r>
            <a:r>
              <a:rPr lang="en-US" sz="2800" dirty="0">
                <a:solidFill>
                  <a:prstClr val="black">
                    <a:lumMod val="75000"/>
                    <a:lumOff val="25000"/>
                  </a:prstClr>
                </a:solidFill>
                <a:cs typeface="+mn-cs"/>
              </a:rPr>
              <a:t>in New York City.</a:t>
            </a:r>
            <a:endParaRPr lang="en-US" sz="2800" i="1" dirty="0">
              <a:solidFill>
                <a:prstClr val="black">
                  <a:lumMod val="75000"/>
                  <a:lumOff val="25000"/>
                </a:prstClr>
              </a:solidFill>
              <a:cs typeface="+mn-cs"/>
            </a:endParaRPr>
          </a:p>
          <a:p>
            <a:pPr lvl="0" defTabSz="914218">
              <a:lnSpc>
                <a:spcPct val="100000"/>
              </a:lnSpc>
              <a:spcAft>
                <a:spcPts val="1334"/>
              </a:spcAft>
              <a:buFont typeface="Wingdings 2" panose="05020102010507070707" pitchFamily="18" charset="2"/>
              <a:buChar char="¡"/>
            </a:pPr>
            <a:r>
              <a:rPr lang="en-US" sz="2800" dirty="0">
                <a:solidFill>
                  <a:prstClr val="black">
                    <a:lumMod val="75000"/>
                    <a:lumOff val="25000"/>
                  </a:prstClr>
                </a:solidFill>
                <a:cs typeface="+mn-cs"/>
              </a:rPr>
              <a:t>Committed to providing efficient service</a:t>
            </a:r>
          </a:p>
          <a:p>
            <a:pPr marL="800009" lvl="1" defTabSz="914218">
              <a:lnSpc>
                <a:spcPct val="100000"/>
              </a:lnSpc>
              <a:spcAft>
                <a:spcPts val="500"/>
              </a:spcAft>
            </a:pPr>
            <a:r>
              <a:rPr lang="en-US" sz="2800" dirty="0">
                <a:solidFill>
                  <a:prstClr val="black">
                    <a:lumMod val="75000"/>
                    <a:lumOff val="25000"/>
                  </a:prstClr>
                </a:solidFill>
                <a:cs typeface="+mn-cs"/>
              </a:rPr>
              <a:t>Streamlined</a:t>
            </a:r>
          </a:p>
          <a:p>
            <a:pPr marL="800009" lvl="1" defTabSz="914218">
              <a:lnSpc>
                <a:spcPct val="100000"/>
              </a:lnSpc>
              <a:spcAft>
                <a:spcPts val="500"/>
              </a:spcAft>
            </a:pPr>
            <a:r>
              <a:rPr lang="en-US" sz="2800" dirty="0">
                <a:solidFill>
                  <a:prstClr val="black">
                    <a:lumMod val="75000"/>
                    <a:lumOff val="25000"/>
                  </a:prstClr>
                </a:solidFill>
                <a:cs typeface="+mn-cs"/>
              </a:rPr>
              <a:t>Understandable</a:t>
            </a:r>
          </a:p>
          <a:p>
            <a:pPr marL="800009" lvl="1" defTabSz="914218">
              <a:lnSpc>
                <a:spcPct val="100000"/>
              </a:lnSpc>
              <a:spcAft>
                <a:spcPts val="1334"/>
              </a:spcAft>
            </a:pPr>
            <a:r>
              <a:rPr lang="en-US" sz="2800" dirty="0">
                <a:solidFill>
                  <a:prstClr val="black">
                    <a:lumMod val="75000"/>
                    <a:lumOff val="25000"/>
                  </a:prstClr>
                </a:solidFill>
                <a:cs typeface="+mn-cs"/>
              </a:rPr>
              <a:t>Transparent </a:t>
            </a:r>
          </a:p>
          <a:p>
            <a:pPr marL="800009" lvl="1" defTabSz="914218">
              <a:lnSpc>
                <a:spcPct val="100000"/>
              </a:lnSpc>
              <a:spcAft>
                <a:spcPts val="1334"/>
              </a:spcAft>
            </a:pPr>
            <a:r>
              <a:rPr lang="en-US" sz="2800" dirty="0">
                <a:solidFill>
                  <a:prstClr val="black">
                    <a:lumMod val="75000"/>
                    <a:lumOff val="25000"/>
                  </a:prstClr>
                </a:solidFill>
                <a:cs typeface="+mn-cs"/>
              </a:rPr>
              <a:t>Consistent</a:t>
            </a:r>
          </a:p>
          <a:p>
            <a:endParaRPr lang="en-US" dirty="0"/>
          </a:p>
        </p:txBody>
      </p:sp>
      <p:sp>
        <p:nvSpPr>
          <p:cNvPr id="4" name="Slide Number Placeholder 3"/>
          <p:cNvSpPr>
            <a:spLocks noGrp="1"/>
          </p:cNvSpPr>
          <p:nvPr>
            <p:ph type="sldNum" sz="quarter" idx="12"/>
          </p:nvPr>
        </p:nvSpPr>
        <p:spPr/>
        <p:txBody>
          <a:bodyPr/>
          <a:lstStyle/>
          <a:p>
            <a:fld id="{E213BD9C-7CD8-1046-B7AD-C61F2619C47D}" type="slidenum">
              <a:rPr lang="en-US" smtClean="0"/>
              <a:pPr/>
              <a:t>3</a:t>
            </a:fld>
            <a:endParaRPr lang="en-US" dirty="0"/>
          </a:p>
        </p:txBody>
      </p:sp>
    </p:spTree>
    <p:extLst>
      <p:ext uri="{BB962C8B-B14F-4D97-AF65-F5344CB8AC3E}">
        <p14:creationId xmlns:p14="http://schemas.microsoft.com/office/powerpoint/2010/main" val="3636392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68" y="397565"/>
            <a:ext cx="8340918" cy="674845"/>
          </a:xfrm>
        </p:spPr>
        <p:txBody>
          <a:bodyPr/>
          <a:lstStyle/>
          <a:p>
            <a:pPr algn="l"/>
            <a:r>
              <a:rPr lang="en-US" dirty="0"/>
              <a:t>What we do</a:t>
            </a:r>
          </a:p>
        </p:txBody>
      </p:sp>
      <p:sp>
        <p:nvSpPr>
          <p:cNvPr id="4" name="Slide Number Placeholder 3"/>
          <p:cNvSpPr>
            <a:spLocks noGrp="1"/>
          </p:cNvSpPr>
          <p:nvPr>
            <p:ph type="sldNum" sz="quarter" idx="12"/>
          </p:nvPr>
        </p:nvSpPr>
        <p:spPr/>
        <p:txBody>
          <a:bodyPr/>
          <a:lstStyle/>
          <a:p>
            <a:fld id="{E213BD9C-7CD8-1046-B7AD-C61F2619C47D}" type="slidenum">
              <a:rPr lang="en-US" smtClean="0"/>
              <a:pPr/>
              <a:t>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828" y="1162212"/>
            <a:ext cx="3785618" cy="2286000"/>
          </a:xfrm>
          <a:prstGeom prst="rect">
            <a:avLst/>
          </a:prstGeom>
          <a:ln>
            <a:noFill/>
          </a:ln>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7799" b="6310"/>
          <a:stretch/>
        </p:blipFill>
        <p:spPr>
          <a:xfrm>
            <a:off x="433347" y="3583593"/>
            <a:ext cx="3810001" cy="2531619"/>
          </a:xfrm>
          <a:prstGeom prst="rect">
            <a:avLst/>
          </a:prstGeom>
          <a:ln>
            <a:noFill/>
          </a:ln>
          <a:effectLst>
            <a:outerShdw blurRad="50800" dist="38100" dir="2700000" algn="tl" rotWithShape="0">
              <a:prstClr val="black">
                <a:alpha val="40000"/>
              </a:prstClr>
            </a:outerShdw>
          </a:effectLst>
        </p:spPr>
      </p:pic>
      <p:sp>
        <p:nvSpPr>
          <p:cNvPr id="7" name="Content Placeholder 2"/>
          <p:cNvSpPr>
            <a:spLocks noGrp="1"/>
          </p:cNvSpPr>
          <p:nvPr>
            <p:ph sz="half" idx="4294967295"/>
          </p:nvPr>
        </p:nvSpPr>
        <p:spPr>
          <a:xfrm>
            <a:off x="4495800" y="1365628"/>
            <a:ext cx="4314245" cy="4857750"/>
          </a:xfrm>
          <a:prstGeom prst="rect">
            <a:avLst/>
          </a:prstGeom>
        </p:spPr>
        <p:txBody>
          <a:bodyPr>
            <a:noAutofit/>
          </a:bodyPr>
          <a:lstStyle/>
          <a:p>
            <a:pPr>
              <a:spcBef>
                <a:spcPts val="0"/>
              </a:spcBef>
              <a:buFont typeface="Wingdings 2" panose="05020102010507070707" pitchFamily="18" charset="2"/>
              <a:buChar char="¡"/>
            </a:pPr>
            <a:r>
              <a:rPr lang="en-US" sz="2300" b="0" dirty="0">
                <a:solidFill>
                  <a:schemeClr val="tx1">
                    <a:lumMod val="75000"/>
                    <a:lumOff val="25000"/>
                  </a:schemeClr>
                </a:solidFill>
              </a:rPr>
              <a:t>Ensure the safe and lawful use of over one million buildings and construction sites throughout the City</a:t>
            </a:r>
          </a:p>
          <a:p>
            <a:pPr>
              <a:spcBef>
                <a:spcPts val="0"/>
              </a:spcBef>
              <a:buFont typeface="Wingdings 2" panose="05020102010507070707" pitchFamily="18" charset="2"/>
              <a:buChar char="¡"/>
            </a:pPr>
            <a:endParaRPr lang="en-US" sz="1200" b="0" dirty="0">
              <a:solidFill>
                <a:schemeClr val="tx1">
                  <a:lumMod val="75000"/>
                  <a:lumOff val="25000"/>
                </a:schemeClr>
              </a:solidFill>
            </a:endParaRPr>
          </a:p>
          <a:p>
            <a:pPr>
              <a:spcBef>
                <a:spcPts val="0"/>
              </a:spcBef>
              <a:buFont typeface="Wingdings 2" panose="05020102010507070707" pitchFamily="18" charset="2"/>
              <a:buChar char="¡"/>
            </a:pPr>
            <a:r>
              <a:rPr lang="en-US" sz="2300" b="0" dirty="0">
                <a:solidFill>
                  <a:schemeClr val="tx1">
                    <a:lumMod val="75000"/>
                    <a:lumOff val="25000"/>
                  </a:schemeClr>
                </a:solidFill>
              </a:rPr>
              <a:t>Facilitate safe and responsible development by enforcing the NYC Building Code and Zoning Resolution</a:t>
            </a:r>
          </a:p>
          <a:p>
            <a:pPr>
              <a:spcBef>
                <a:spcPts val="0"/>
              </a:spcBef>
              <a:buFont typeface="Wingdings 2" panose="05020102010507070707" pitchFamily="18" charset="2"/>
              <a:buChar char="¡"/>
            </a:pPr>
            <a:endParaRPr lang="en-US" sz="1200" b="0" dirty="0">
              <a:solidFill>
                <a:schemeClr val="tx1">
                  <a:lumMod val="75000"/>
                  <a:lumOff val="25000"/>
                </a:schemeClr>
              </a:solidFill>
            </a:endParaRPr>
          </a:p>
          <a:p>
            <a:pPr>
              <a:spcBef>
                <a:spcPts val="0"/>
              </a:spcBef>
              <a:buFont typeface="Wingdings 2" panose="05020102010507070707" pitchFamily="18" charset="2"/>
              <a:buChar char="¡"/>
            </a:pPr>
            <a:r>
              <a:rPr lang="en-US" sz="2300" b="0" dirty="0">
                <a:solidFill>
                  <a:schemeClr val="tx1">
                    <a:lumMod val="75000"/>
                    <a:lumOff val="25000"/>
                  </a:schemeClr>
                </a:solidFill>
              </a:rPr>
              <a:t>Conduct emergency response and hold construction professionals accountable</a:t>
            </a:r>
          </a:p>
        </p:txBody>
      </p:sp>
    </p:spTree>
    <p:extLst>
      <p:ext uri="{BB962C8B-B14F-4D97-AF65-F5344CB8AC3E}">
        <p14:creationId xmlns:p14="http://schemas.microsoft.com/office/powerpoint/2010/main" val="3649477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68" y="429369"/>
            <a:ext cx="8340918" cy="643041"/>
          </a:xfrm>
        </p:spPr>
        <p:txBody>
          <a:bodyPr/>
          <a:lstStyle/>
          <a:p>
            <a:pPr algn="l"/>
            <a:r>
              <a:rPr lang="en-US" cap="small" dirty="0"/>
              <a:t>THE DEPARTMENT</a:t>
            </a:r>
            <a:endParaRPr lang="en-US" dirty="0"/>
          </a:p>
        </p:txBody>
      </p:sp>
      <p:sp>
        <p:nvSpPr>
          <p:cNvPr id="4" name="Slide Number Placeholder 3"/>
          <p:cNvSpPr>
            <a:spLocks noGrp="1"/>
          </p:cNvSpPr>
          <p:nvPr>
            <p:ph type="sldNum" sz="quarter" idx="12"/>
          </p:nvPr>
        </p:nvSpPr>
        <p:spPr/>
        <p:txBody>
          <a:bodyPr/>
          <a:lstStyle/>
          <a:p>
            <a:fld id="{E213BD9C-7CD8-1046-B7AD-C61F2619C47D}" type="slidenum">
              <a:rPr lang="en-US" smtClean="0"/>
              <a:pPr/>
              <a:t>5</a:t>
            </a:fld>
            <a:endParaRPr lang="en-US" dirty="0"/>
          </a:p>
        </p:txBody>
      </p:sp>
      <p:sp>
        <p:nvSpPr>
          <p:cNvPr id="5" name="TextBox 4"/>
          <p:cNvSpPr txBox="1"/>
          <p:nvPr/>
        </p:nvSpPr>
        <p:spPr>
          <a:xfrm>
            <a:off x="3436955" y="1571628"/>
            <a:ext cx="2292681" cy="634769"/>
          </a:xfrm>
          <a:prstGeom prst="rect">
            <a:avLst/>
          </a:prstGeom>
          <a:noFill/>
          <a:ln>
            <a:noFill/>
          </a:ln>
        </p:spPr>
        <p:txBody>
          <a:bodyPr wrap="square" lIns="79990" tIns="39995" rIns="79990" bIns="39995" rtlCol="0">
            <a:spAutoFit/>
          </a:bodyPr>
          <a:lstStyle/>
          <a:p>
            <a:pPr algn="ctr"/>
            <a:r>
              <a:rPr lang="en-US" b="1" dirty="0">
                <a:solidFill>
                  <a:srgbClr val="00247D"/>
                </a:solidFill>
                <a:latin typeface="Franklin Gothic Medium" panose="020B0603020102020204" pitchFamily="34" charset="0"/>
                <a:cs typeface="Khmer UI" panose="020B0502040204020203" pitchFamily="34" charset="0"/>
              </a:rPr>
              <a:t>COMMISSIONER</a:t>
            </a:r>
          </a:p>
          <a:p>
            <a:pPr algn="ctr"/>
            <a:r>
              <a:rPr lang="en-US" dirty="0">
                <a:solidFill>
                  <a:schemeClr val="tx1">
                    <a:lumMod val="75000"/>
                    <a:lumOff val="25000"/>
                  </a:schemeClr>
                </a:solidFill>
                <a:latin typeface="Franklin Gothic Medium" panose="020B0603020102020204" pitchFamily="34" charset="0"/>
                <a:cs typeface="Khmer UI" panose="020B0502040204020203" pitchFamily="34" charset="0"/>
              </a:rPr>
              <a:t>Melanie LaRocca</a:t>
            </a:r>
          </a:p>
        </p:txBody>
      </p:sp>
      <p:cxnSp>
        <p:nvCxnSpPr>
          <p:cNvPr id="6" name="Straight Connector 5"/>
          <p:cNvCxnSpPr/>
          <p:nvPr/>
        </p:nvCxnSpPr>
        <p:spPr>
          <a:xfrm flipH="1">
            <a:off x="1404951" y="2000250"/>
            <a:ext cx="2063752" cy="1143000"/>
          </a:xfrm>
          <a:prstGeom prst="line">
            <a:avLst/>
          </a:prstGeom>
          <a:ln w="28575">
            <a:solidFill>
              <a:srgbClr val="00247D"/>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420951" y="2140078"/>
            <a:ext cx="1047752" cy="1008680"/>
          </a:xfrm>
          <a:prstGeom prst="line">
            <a:avLst/>
          </a:prstGeom>
          <a:ln w="28575">
            <a:solidFill>
              <a:srgbClr val="00247D"/>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24" idx="0"/>
          </p:cNvCxnSpPr>
          <p:nvPr/>
        </p:nvCxnSpPr>
        <p:spPr>
          <a:xfrm>
            <a:off x="4151171" y="2250409"/>
            <a:ext cx="524033" cy="890855"/>
          </a:xfrm>
          <a:prstGeom prst="line">
            <a:avLst/>
          </a:prstGeom>
          <a:ln w="28575">
            <a:solidFill>
              <a:srgbClr val="00247D"/>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4960951" y="2257434"/>
            <a:ext cx="1130412" cy="883829"/>
          </a:xfrm>
          <a:prstGeom prst="line">
            <a:avLst/>
          </a:prstGeom>
          <a:ln w="28575">
            <a:solidFill>
              <a:srgbClr val="00247D"/>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468701" y="1500188"/>
            <a:ext cx="2222500" cy="748810"/>
          </a:xfrm>
          <a:prstGeom prst="roundRect">
            <a:avLst/>
          </a:prstGeom>
          <a:noFill/>
          <a:ln>
            <a:solidFill>
              <a:srgbClr val="00247D"/>
            </a:solidFill>
          </a:ln>
        </p:spPr>
        <p:style>
          <a:lnRef idx="2">
            <a:schemeClr val="accent1">
              <a:shade val="50000"/>
            </a:schemeClr>
          </a:lnRef>
          <a:fillRef idx="1">
            <a:schemeClr val="accent1"/>
          </a:fillRef>
          <a:effectRef idx="0">
            <a:schemeClr val="accent1"/>
          </a:effectRef>
          <a:fontRef idx="minor">
            <a:schemeClr val="lt1"/>
          </a:fontRef>
        </p:style>
        <p:txBody>
          <a:bodyPr lIns="79990" tIns="39995" rIns="79990" bIns="39995" rtlCol="0" anchor="ctr"/>
          <a:lstStyle/>
          <a:p>
            <a:pPr algn="ctr"/>
            <a:endParaRPr lang="en-US" dirty="0">
              <a:solidFill>
                <a:schemeClr val="tx1">
                  <a:lumMod val="85000"/>
                  <a:lumOff val="15000"/>
                </a:schemeClr>
              </a:solidFill>
              <a:latin typeface="Franklin Gothic Medium" panose="020B0603020102020204" pitchFamily="34" charset="0"/>
            </a:endParaRPr>
          </a:p>
        </p:txBody>
      </p:sp>
      <p:sp>
        <p:nvSpPr>
          <p:cNvPr id="11" name="Rounded Rectangle 10"/>
          <p:cNvSpPr/>
          <p:nvPr/>
        </p:nvSpPr>
        <p:spPr>
          <a:xfrm>
            <a:off x="134951" y="3143258"/>
            <a:ext cx="1333500" cy="928687"/>
          </a:xfrm>
          <a:prstGeom prst="roundRect">
            <a:avLst/>
          </a:prstGeom>
          <a:noFill/>
          <a:ln>
            <a:solidFill>
              <a:srgbClr val="00247D"/>
            </a:solidFill>
          </a:ln>
        </p:spPr>
        <p:style>
          <a:lnRef idx="2">
            <a:schemeClr val="accent1">
              <a:shade val="50000"/>
            </a:schemeClr>
          </a:lnRef>
          <a:fillRef idx="1">
            <a:schemeClr val="accent1"/>
          </a:fillRef>
          <a:effectRef idx="0">
            <a:schemeClr val="accent1"/>
          </a:effectRef>
          <a:fontRef idx="minor">
            <a:schemeClr val="lt1"/>
          </a:fontRef>
        </p:style>
        <p:txBody>
          <a:bodyPr lIns="79990" tIns="39995" rIns="79990" bIns="39995" rtlCol="0" anchor="ctr"/>
          <a:lstStyle/>
          <a:p>
            <a:pPr algn="ctr"/>
            <a:endParaRPr lang="en-US" dirty="0">
              <a:solidFill>
                <a:schemeClr val="tx1">
                  <a:lumMod val="85000"/>
                  <a:lumOff val="15000"/>
                </a:schemeClr>
              </a:solidFill>
              <a:latin typeface="Franklin Gothic Medium" panose="020B0603020102020204" pitchFamily="34" charset="0"/>
            </a:endParaRPr>
          </a:p>
        </p:txBody>
      </p:sp>
      <p:sp>
        <p:nvSpPr>
          <p:cNvPr id="12" name="TextBox 11"/>
          <p:cNvSpPr txBox="1"/>
          <p:nvPr/>
        </p:nvSpPr>
        <p:spPr>
          <a:xfrm>
            <a:off x="134954" y="3143257"/>
            <a:ext cx="1333499" cy="819435"/>
          </a:xfrm>
          <a:prstGeom prst="rect">
            <a:avLst/>
          </a:prstGeom>
          <a:noFill/>
          <a:ln>
            <a:noFill/>
          </a:ln>
        </p:spPr>
        <p:txBody>
          <a:bodyPr wrap="square" lIns="79990" tIns="39995" rIns="79990" bIns="39995" rtlCol="0">
            <a:spAutoFit/>
          </a:bodyPr>
          <a:lstStyle/>
          <a:p>
            <a:pPr algn="ctr"/>
            <a:r>
              <a:rPr lang="en-US" sz="1200" dirty="0">
                <a:solidFill>
                  <a:schemeClr val="tx1">
                    <a:lumMod val="75000"/>
                    <a:lumOff val="25000"/>
                  </a:schemeClr>
                </a:solidFill>
                <a:latin typeface="Franklin Gothic Medium" panose="020B0603020102020204" pitchFamily="34" charset="0"/>
                <a:cs typeface="Khmer UI" panose="020B0502040204020203" pitchFamily="34" charset="0"/>
              </a:rPr>
              <a:t>Legal &amp; </a:t>
            </a:r>
          </a:p>
          <a:p>
            <a:pPr algn="ctr"/>
            <a:r>
              <a:rPr lang="en-US" sz="1200" dirty="0">
                <a:solidFill>
                  <a:schemeClr val="tx1">
                    <a:lumMod val="75000"/>
                    <a:lumOff val="25000"/>
                  </a:schemeClr>
                </a:solidFill>
                <a:latin typeface="Franklin Gothic Medium" panose="020B0603020102020204" pitchFamily="34" charset="0"/>
                <a:cs typeface="Khmer UI" panose="020B0502040204020203" pitchFamily="34" charset="0"/>
              </a:rPr>
              <a:t>Regulatory Affairs Office of General Counsel</a:t>
            </a:r>
          </a:p>
        </p:txBody>
      </p:sp>
      <p:pic>
        <p:nvPicPr>
          <p:cNvPr id="13" name="Picture 5" descr="bag, briefcase, business, case, job, portfolio, suitcase icon"/>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42951" y="4286256"/>
            <a:ext cx="367073" cy="4129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lipboard, document, file, notepad, plan, schedule, write icon"/>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1817701" y="3929069"/>
            <a:ext cx="412750" cy="4244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business, chart, data, finance, graph, report, statistics icon"/>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4516451" y="4000500"/>
            <a:ext cx="357783" cy="4025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brainstorming, bulb, business, idea, imagination, light, solution icon"/>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5849953" y="3929069"/>
            <a:ext cx="562727" cy="5636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531951" y="3214690"/>
            <a:ext cx="1016000" cy="265437"/>
          </a:xfrm>
          <a:prstGeom prst="rect">
            <a:avLst/>
          </a:prstGeom>
          <a:noFill/>
          <a:ln>
            <a:noFill/>
          </a:ln>
        </p:spPr>
        <p:txBody>
          <a:bodyPr wrap="square" lIns="79990" tIns="39995" rIns="79990" bIns="39995" rtlCol="0">
            <a:spAutoFit/>
          </a:bodyPr>
          <a:lstStyle/>
          <a:p>
            <a:pPr algn="ctr"/>
            <a:r>
              <a:rPr lang="en-US" sz="1200" dirty="0">
                <a:solidFill>
                  <a:schemeClr val="tx1">
                    <a:lumMod val="75000"/>
                    <a:lumOff val="25000"/>
                  </a:schemeClr>
                </a:solidFill>
                <a:latin typeface="Franklin Gothic Medium" panose="020B0603020102020204" pitchFamily="34" charset="0"/>
                <a:cs typeface="Khmer UI" panose="020B0502040204020203" pitchFamily="34" charset="0"/>
              </a:rPr>
              <a:t>Enforcement</a:t>
            </a:r>
          </a:p>
        </p:txBody>
      </p:sp>
      <p:sp>
        <p:nvSpPr>
          <p:cNvPr id="18" name="TextBox 17"/>
          <p:cNvSpPr txBox="1"/>
          <p:nvPr/>
        </p:nvSpPr>
        <p:spPr>
          <a:xfrm>
            <a:off x="134951" y="4764912"/>
            <a:ext cx="1333500" cy="634769"/>
          </a:xfrm>
          <a:prstGeom prst="rect">
            <a:avLst/>
          </a:prstGeom>
          <a:noFill/>
        </p:spPr>
        <p:txBody>
          <a:bodyPr wrap="square" lIns="79990" tIns="39995" rIns="79990" bIns="39995" rtlCol="0">
            <a:spAutoFit/>
          </a:bodyPr>
          <a:lstStyle/>
          <a:p>
            <a:pPr algn="ctr"/>
            <a:r>
              <a:rPr lang="en-US" sz="1200" dirty="0">
                <a:solidFill>
                  <a:schemeClr val="tx1">
                    <a:lumMod val="75000"/>
                    <a:lumOff val="25000"/>
                  </a:schemeClr>
                </a:solidFill>
                <a:latin typeface="Franklin Gothic Medium" panose="020B0603020102020204" pitchFamily="34" charset="0"/>
                <a:cs typeface="Khmer UI" panose="020B0502040204020203" pitchFamily="34" charset="0"/>
              </a:rPr>
              <a:t>Legal, Legislative, and Licensing Services</a:t>
            </a:r>
          </a:p>
        </p:txBody>
      </p:sp>
      <p:sp>
        <p:nvSpPr>
          <p:cNvPr id="19" name="TextBox 18"/>
          <p:cNvSpPr txBox="1"/>
          <p:nvPr/>
        </p:nvSpPr>
        <p:spPr>
          <a:xfrm>
            <a:off x="1531951" y="4550604"/>
            <a:ext cx="1016000" cy="819435"/>
          </a:xfrm>
          <a:prstGeom prst="rect">
            <a:avLst/>
          </a:prstGeom>
          <a:noFill/>
        </p:spPr>
        <p:txBody>
          <a:bodyPr wrap="square" lIns="79990" tIns="39995" rIns="79990" bIns="39995" rtlCol="0">
            <a:spAutoFit/>
          </a:bodyPr>
          <a:lstStyle/>
          <a:p>
            <a:pPr algn="ctr"/>
            <a:r>
              <a:rPr lang="en-US" sz="1200" dirty="0">
                <a:solidFill>
                  <a:schemeClr val="tx1">
                    <a:lumMod val="75000"/>
                    <a:lumOff val="25000"/>
                  </a:schemeClr>
                </a:solidFill>
                <a:latin typeface="Franklin Gothic Medium" panose="020B0603020102020204" pitchFamily="34" charset="0"/>
                <a:cs typeface="Khmer UI" panose="020B0502040204020203" pitchFamily="34" charset="0"/>
              </a:rPr>
              <a:t>Safety, Inspections, and    </a:t>
            </a:r>
          </a:p>
          <a:p>
            <a:pPr algn="ctr"/>
            <a:r>
              <a:rPr lang="en-US" sz="1200" dirty="0">
                <a:solidFill>
                  <a:schemeClr val="tx1">
                    <a:lumMod val="75000"/>
                    <a:lumOff val="25000"/>
                  </a:schemeClr>
                </a:solidFill>
                <a:latin typeface="Franklin Gothic Medium" panose="020B0603020102020204" pitchFamily="34" charset="0"/>
                <a:cs typeface="Khmer UI" panose="020B0502040204020203" pitchFamily="34" charset="0"/>
              </a:rPr>
              <a:t>Enforcement</a:t>
            </a:r>
          </a:p>
        </p:txBody>
      </p:sp>
      <p:sp>
        <p:nvSpPr>
          <p:cNvPr id="20" name="TextBox 19"/>
          <p:cNvSpPr txBox="1"/>
          <p:nvPr/>
        </p:nvSpPr>
        <p:spPr>
          <a:xfrm>
            <a:off x="4008457" y="4572005"/>
            <a:ext cx="1333501" cy="450103"/>
          </a:xfrm>
          <a:prstGeom prst="rect">
            <a:avLst/>
          </a:prstGeom>
          <a:noFill/>
        </p:spPr>
        <p:txBody>
          <a:bodyPr wrap="square" lIns="79990" tIns="39995" rIns="79990" bIns="39995" rtlCol="0">
            <a:spAutoFit/>
          </a:bodyPr>
          <a:lstStyle/>
          <a:p>
            <a:pPr algn="ctr"/>
            <a:r>
              <a:rPr lang="en-US" sz="1200" dirty="0">
                <a:solidFill>
                  <a:schemeClr val="tx1">
                    <a:lumMod val="75000"/>
                    <a:lumOff val="25000"/>
                  </a:schemeClr>
                </a:solidFill>
                <a:latin typeface="Franklin Gothic Medium" panose="020B0603020102020204" pitchFamily="34" charset="0"/>
                <a:cs typeface="Khmer UI" panose="020B0502040204020203" pitchFamily="34" charset="0"/>
              </a:rPr>
              <a:t>Code, Zoning, and Research</a:t>
            </a:r>
          </a:p>
        </p:txBody>
      </p:sp>
      <p:sp>
        <p:nvSpPr>
          <p:cNvPr id="21" name="TextBox 20"/>
          <p:cNvSpPr txBox="1"/>
          <p:nvPr/>
        </p:nvSpPr>
        <p:spPr>
          <a:xfrm>
            <a:off x="5405452" y="4572005"/>
            <a:ext cx="1333500" cy="450103"/>
          </a:xfrm>
          <a:prstGeom prst="rect">
            <a:avLst/>
          </a:prstGeom>
          <a:noFill/>
        </p:spPr>
        <p:txBody>
          <a:bodyPr wrap="square" lIns="79990" tIns="39995" rIns="79990" bIns="39995" rtlCol="0">
            <a:spAutoFit/>
          </a:bodyPr>
          <a:lstStyle/>
          <a:p>
            <a:pPr algn="ctr"/>
            <a:r>
              <a:rPr lang="en-US" sz="1200" dirty="0">
                <a:solidFill>
                  <a:schemeClr val="tx1">
                    <a:lumMod val="75000"/>
                    <a:lumOff val="25000"/>
                  </a:schemeClr>
                </a:solidFill>
                <a:latin typeface="Franklin Gothic Medium" panose="020B0603020102020204" pitchFamily="34" charset="0"/>
                <a:cs typeface="Khmer UI" panose="020B0502040204020203" pitchFamily="34" charset="0"/>
              </a:rPr>
              <a:t>Department Modernization</a:t>
            </a:r>
          </a:p>
        </p:txBody>
      </p:sp>
      <p:sp>
        <p:nvSpPr>
          <p:cNvPr id="22" name="Rounded Rectangle 21"/>
          <p:cNvSpPr/>
          <p:nvPr/>
        </p:nvSpPr>
        <p:spPr>
          <a:xfrm>
            <a:off x="1531951" y="3143258"/>
            <a:ext cx="1016000" cy="513791"/>
          </a:xfrm>
          <a:prstGeom prst="roundRect">
            <a:avLst/>
          </a:prstGeom>
          <a:noFill/>
          <a:ln>
            <a:solidFill>
              <a:srgbClr val="00247D"/>
            </a:solidFill>
          </a:ln>
        </p:spPr>
        <p:style>
          <a:lnRef idx="2">
            <a:schemeClr val="accent1">
              <a:shade val="50000"/>
            </a:schemeClr>
          </a:lnRef>
          <a:fillRef idx="1">
            <a:schemeClr val="accent1"/>
          </a:fillRef>
          <a:effectRef idx="0">
            <a:schemeClr val="accent1"/>
          </a:effectRef>
          <a:fontRef idx="minor">
            <a:schemeClr val="lt1"/>
          </a:fontRef>
        </p:style>
        <p:txBody>
          <a:bodyPr lIns="79990" tIns="39995" rIns="79990" bIns="39995" rtlCol="0" anchor="ctr"/>
          <a:lstStyle/>
          <a:p>
            <a:pPr algn="ctr"/>
            <a:endParaRPr lang="en-US" dirty="0">
              <a:solidFill>
                <a:schemeClr val="tx1">
                  <a:lumMod val="85000"/>
                  <a:lumOff val="15000"/>
                </a:schemeClr>
              </a:solidFill>
              <a:latin typeface="Franklin Gothic Medium" panose="020B0603020102020204" pitchFamily="34" charset="0"/>
            </a:endParaRPr>
          </a:p>
        </p:txBody>
      </p:sp>
      <p:sp>
        <p:nvSpPr>
          <p:cNvPr id="23" name="Rounded Rectangle 22"/>
          <p:cNvSpPr/>
          <p:nvPr/>
        </p:nvSpPr>
        <p:spPr>
          <a:xfrm>
            <a:off x="2674951" y="3143252"/>
            <a:ext cx="1270000" cy="513792"/>
          </a:xfrm>
          <a:prstGeom prst="roundRect">
            <a:avLst/>
          </a:prstGeom>
          <a:noFill/>
          <a:ln>
            <a:solidFill>
              <a:srgbClr val="00247D"/>
            </a:solidFill>
          </a:ln>
        </p:spPr>
        <p:style>
          <a:lnRef idx="2">
            <a:schemeClr val="accent1">
              <a:shade val="50000"/>
            </a:schemeClr>
          </a:lnRef>
          <a:fillRef idx="1">
            <a:schemeClr val="accent1"/>
          </a:fillRef>
          <a:effectRef idx="0">
            <a:schemeClr val="accent1"/>
          </a:effectRef>
          <a:fontRef idx="minor">
            <a:schemeClr val="lt1"/>
          </a:fontRef>
        </p:style>
        <p:txBody>
          <a:bodyPr lIns="79990" tIns="39995" rIns="79990" bIns="39995" rtlCol="0" anchor="ctr"/>
          <a:lstStyle/>
          <a:p>
            <a:pPr algn="ctr"/>
            <a:endParaRPr lang="en-US" dirty="0">
              <a:solidFill>
                <a:schemeClr val="tx1">
                  <a:lumMod val="85000"/>
                  <a:lumOff val="15000"/>
                </a:schemeClr>
              </a:solidFill>
              <a:latin typeface="Franklin Gothic Medium" panose="020B0603020102020204" pitchFamily="34" charset="0"/>
            </a:endParaRPr>
          </a:p>
        </p:txBody>
      </p:sp>
      <p:sp>
        <p:nvSpPr>
          <p:cNvPr id="24" name="Rounded Rectangle 23"/>
          <p:cNvSpPr/>
          <p:nvPr/>
        </p:nvSpPr>
        <p:spPr>
          <a:xfrm>
            <a:off x="4008452" y="3141264"/>
            <a:ext cx="1333500" cy="515785"/>
          </a:xfrm>
          <a:prstGeom prst="roundRect">
            <a:avLst/>
          </a:prstGeom>
          <a:noFill/>
          <a:ln>
            <a:solidFill>
              <a:srgbClr val="00247D"/>
            </a:solidFill>
          </a:ln>
        </p:spPr>
        <p:style>
          <a:lnRef idx="2">
            <a:schemeClr val="accent1">
              <a:shade val="50000"/>
            </a:schemeClr>
          </a:lnRef>
          <a:fillRef idx="1">
            <a:schemeClr val="accent1"/>
          </a:fillRef>
          <a:effectRef idx="0">
            <a:schemeClr val="accent1"/>
          </a:effectRef>
          <a:fontRef idx="minor">
            <a:schemeClr val="lt1"/>
          </a:fontRef>
        </p:style>
        <p:txBody>
          <a:bodyPr lIns="79990" tIns="39995" rIns="79990" bIns="39995" rtlCol="0" anchor="ctr"/>
          <a:lstStyle/>
          <a:p>
            <a:pPr algn="ctr"/>
            <a:endParaRPr lang="en-US" dirty="0">
              <a:ln>
                <a:solidFill>
                  <a:sysClr val="windowText" lastClr="000000"/>
                </a:solidFill>
              </a:ln>
              <a:solidFill>
                <a:schemeClr val="tx1">
                  <a:lumMod val="85000"/>
                  <a:lumOff val="15000"/>
                </a:schemeClr>
              </a:solidFill>
              <a:latin typeface="Franklin Gothic Medium" panose="020B0603020102020204" pitchFamily="34" charset="0"/>
            </a:endParaRPr>
          </a:p>
        </p:txBody>
      </p:sp>
      <p:sp>
        <p:nvSpPr>
          <p:cNvPr id="25" name="Rounded Rectangle 24"/>
          <p:cNvSpPr/>
          <p:nvPr/>
        </p:nvSpPr>
        <p:spPr>
          <a:xfrm>
            <a:off x="5405452" y="3141264"/>
            <a:ext cx="1333500" cy="515785"/>
          </a:xfrm>
          <a:prstGeom prst="roundRect">
            <a:avLst/>
          </a:prstGeom>
          <a:noFill/>
          <a:ln>
            <a:solidFill>
              <a:srgbClr val="00247D"/>
            </a:solidFill>
          </a:ln>
        </p:spPr>
        <p:style>
          <a:lnRef idx="2">
            <a:schemeClr val="accent1">
              <a:shade val="50000"/>
            </a:schemeClr>
          </a:lnRef>
          <a:fillRef idx="1">
            <a:schemeClr val="accent1"/>
          </a:fillRef>
          <a:effectRef idx="0">
            <a:schemeClr val="accent1"/>
          </a:effectRef>
          <a:fontRef idx="minor">
            <a:schemeClr val="lt1"/>
          </a:fontRef>
        </p:style>
        <p:txBody>
          <a:bodyPr lIns="79990" tIns="39995" rIns="79990" bIns="39995" rtlCol="0" anchor="ctr"/>
          <a:lstStyle/>
          <a:p>
            <a:pPr algn="ctr"/>
            <a:endParaRPr lang="en-US" dirty="0">
              <a:solidFill>
                <a:schemeClr val="tx1">
                  <a:lumMod val="85000"/>
                  <a:lumOff val="15000"/>
                </a:schemeClr>
              </a:solidFill>
              <a:latin typeface="Franklin Gothic Medium" panose="020B0603020102020204" pitchFamily="34" charset="0"/>
            </a:endParaRPr>
          </a:p>
        </p:txBody>
      </p:sp>
      <p:cxnSp>
        <p:nvCxnSpPr>
          <p:cNvPr id="26" name="Straight Connector 25"/>
          <p:cNvCxnSpPr/>
          <p:nvPr/>
        </p:nvCxnSpPr>
        <p:spPr>
          <a:xfrm>
            <a:off x="3627451" y="2248998"/>
            <a:ext cx="0" cy="885822"/>
          </a:xfrm>
          <a:prstGeom prst="line">
            <a:avLst/>
          </a:prstGeom>
          <a:ln w="28575">
            <a:solidFill>
              <a:srgbClr val="00247D"/>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754951" y="3143255"/>
            <a:ext cx="1287780" cy="450103"/>
          </a:xfrm>
          <a:prstGeom prst="rect">
            <a:avLst/>
          </a:prstGeom>
          <a:noFill/>
          <a:ln>
            <a:noFill/>
          </a:ln>
        </p:spPr>
        <p:txBody>
          <a:bodyPr wrap="square" lIns="79990" tIns="39995" rIns="79990" bIns="39995" rtlCol="0">
            <a:spAutoFit/>
          </a:bodyPr>
          <a:lstStyle/>
          <a:p>
            <a:pPr algn="ctr"/>
            <a:r>
              <a:rPr lang="en-US" sz="1200" dirty="0">
                <a:solidFill>
                  <a:schemeClr val="tx1">
                    <a:lumMod val="75000"/>
                    <a:lumOff val="25000"/>
                  </a:schemeClr>
                </a:solidFill>
                <a:latin typeface="Franklin Gothic Medium" panose="020B0603020102020204" pitchFamily="34" charset="0"/>
                <a:cs typeface="Khmer UI" panose="020B0502040204020203" pitchFamily="34" charset="0"/>
              </a:rPr>
              <a:t>Communications</a:t>
            </a:r>
          </a:p>
          <a:p>
            <a:pPr algn="ctr"/>
            <a:r>
              <a:rPr lang="en-US" sz="1200" dirty="0">
                <a:solidFill>
                  <a:schemeClr val="tx1">
                    <a:lumMod val="75000"/>
                    <a:lumOff val="25000"/>
                  </a:schemeClr>
                </a:solidFill>
                <a:latin typeface="Franklin Gothic Medium" panose="020B0603020102020204" pitchFamily="34" charset="0"/>
                <a:cs typeface="Khmer UI" panose="020B0502040204020203" pitchFamily="34" charset="0"/>
              </a:rPr>
              <a:t> &amp; Marketing</a:t>
            </a:r>
          </a:p>
        </p:txBody>
      </p:sp>
      <p:sp>
        <p:nvSpPr>
          <p:cNvPr id="28" name="TextBox 27"/>
          <p:cNvSpPr txBox="1"/>
          <p:nvPr/>
        </p:nvSpPr>
        <p:spPr>
          <a:xfrm>
            <a:off x="2674952" y="3929070"/>
            <a:ext cx="1270000" cy="1004101"/>
          </a:xfrm>
          <a:prstGeom prst="rect">
            <a:avLst/>
          </a:prstGeom>
          <a:noFill/>
        </p:spPr>
        <p:txBody>
          <a:bodyPr wrap="square" lIns="79990" tIns="39995" rIns="79990" bIns="39995" rtlCol="0">
            <a:spAutoFit/>
          </a:bodyPr>
          <a:lstStyle/>
          <a:p>
            <a:pPr algn="ctr"/>
            <a:r>
              <a:rPr lang="en-US" sz="1200" dirty="0">
                <a:solidFill>
                  <a:schemeClr val="tx1">
                    <a:lumMod val="75000"/>
                    <a:lumOff val="25000"/>
                  </a:schemeClr>
                </a:solidFill>
                <a:latin typeface="Franklin Gothic Medium" panose="020B0603020102020204" pitchFamily="34" charset="0"/>
                <a:cs typeface="Khmer UI" panose="020B0502040204020203" pitchFamily="34" charset="0"/>
              </a:rPr>
              <a:t>Budget, Fiscal, Procurement, Human Capital, and, Asset Management </a:t>
            </a:r>
          </a:p>
        </p:txBody>
      </p:sp>
      <p:pic>
        <p:nvPicPr>
          <p:cNvPr id="29" name="Picture 2" descr="business, communication, consulting, customer, service, support, talk icon"/>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8199458" y="4000506"/>
            <a:ext cx="444499" cy="500063"/>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p:cNvCxnSpPr>
            <a:stCxn id="10" idx="3"/>
            <a:endCxn id="31" idx="0"/>
          </p:cNvCxnSpPr>
          <p:nvPr/>
        </p:nvCxnSpPr>
        <p:spPr>
          <a:xfrm>
            <a:off x="5691201" y="1874593"/>
            <a:ext cx="2721610" cy="1266664"/>
          </a:xfrm>
          <a:prstGeom prst="line">
            <a:avLst/>
          </a:prstGeom>
          <a:ln w="28575">
            <a:solidFill>
              <a:srgbClr val="00247D"/>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7800671" y="3141263"/>
            <a:ext cx="1224280" cy="532747"/>
          </a:xfrm>
          <a:prstGeom prst="roundRect">
            <a:avLst/>
          </a:prstGeom>
          <a:noFill/>
          <a:ln>
            <a:solidFill>
              <a:srgbClr val="00247D"/>
            </a:solidFill>
          </a:ln>
        </p:spPr>
        <p:style>
          <a:lnRef idx="2">
            <a:schemeClr val="accent1">
              <a:shade val="50000"/>
            </a:schemeClr>
          </a:lnRef>
          <a:fillRef idx="1">
            <a:schemeClr val="accent1"/>
          </a:fillRef>
          <a:effectRef idx="0">
            <a:schemeClr val="accent1"/>
          </a:effectRef>
          <a:fontRef idx="minor">
            <a:schemeClr val="lt1"/>
          </a:fontRef>
        </p:style>
        <p:txBody>
          <a:bodyPr lIns="79990" tIns="39995" rIns="79990" bIns="39995" rtlCol="0" anchor="ctr"/>
          <a:lstStyle/>
          <a:p>
            <a:pPr algn="ctr"/>
            <a:endParaRPr lang="en-US" dirty="0">
              <a:solidFill>
                <a:schemeClr val="tx1">
                  <a:lumMod val="85000"/>
                  <a:lumOff val="15000"/>
                </a:schemeClr>
              </a:solidFill>
              <a:latin typeface="Franklin Gothic Medium" panose="020B0603020102020204" pitchFamily="34" charset="0"/>
            </a:endParaRPr>
          </a:p>
        </p:txBody>
      </p:sp>
      <p:sp>
        <p:nvSpPr>
          <p:cNvPr id="32" name="TextBox 31"/>
          <p:cNvSpPr txBox="1"/>
          <p:nvPr/>
        </p:nvSpPr>
        <p:spPr>
          <a:xfrm>
            <a:off x="2674951" y="3143255"/>
            <a:ext cx="1270000" cy="450103"/>
          </a:xfrm>
          <a:prstGeom prst="rect">
            <a:avLst/>
          </a:prstGeom>
          <a:noFill/>
          <a:ln>
            <a:noFill/>
          </a:ln>
        </p:spPr>
        <p:txBody>
          <a:bodyPr wrap="square" lIns="79990" tIns="39995" rIns="79990" bIns="39995" rtlCol="0">
            <a:spAutoFit/>
          </a:bodyPr>
          <a:lstStyle/>
          <a:p>
            <a:pPr algn="ctr"/>
            <a:r>
              <a:rPr lang="en-US" sz="1200" dirty="0">
                <a:solidFill>
                  <a:schemeClr val="tx1">
                    <a:lumMod val="75000"/>
                    <a:lumOff val="25000"/>
                  </a:schemeClr>
                </a:solidFill>
                <a:latin typeface="Franklin Gothic Medium" panose="020B0603020102020204" pitchFamily="34" charset="0"/>
                <a:cs typeface="Khmer UI" panose="020B0502040204020203" pitchFamily="34" charset="0"/>
              </a:rPr>
              <a:t>Administration   &amp; Finance</a:t>
            </a:r>
          </a:p>
        </p:txBody>
      </p:sp>
      <p:sp>
        <p:nvSpPr>
          <p:cNvPr id="33" name="TextBox 32"/>
          <p:cNvSpPr txBox="1"/>
          <p:nvPr/>
        </p:nvSpPr>
        <p:spPr>
          <a:xfrm>
            <a:off x="7827647" y="4572005"/>
            <a:ext cx="1215086" cy="634769"/>
          </a:xfrm>
          <a:prstGeom prst="rect">
            <a:avLst/>
          </a:prstGeom>
          <a:noFill/>
        </p:spPr>
        <p:txBody>
          <a:bodyPr wrap="square" lIns="79990" tIns="39995" rIns="79990" bIns="39995" rtlCol="0">
            <a:spAutoFit/>
          </a:bodyPr>
          <a:lstStyle/>
          <a:p>
            <a:pPr algn="ctr"/>
            <a:r>
              <a:rPr lang="en-US" sz="1200" dirty="0">
                <a:solidFill>
                  <a:schemeClr val="tx1">
                    <a:lumMod val="75000"/>
                    <a:lumOff val="25000"/>
                  </a:schemeClr>
                </a:solidFill>
                <a:latin typeface="Franklin Gothic Medium" panose="020B0603020102020204" pitchFamily="34" charset="0"/>
                <a:cs typeface="Khmer UI" panose="020B0502040204020203" pitchFamily="34" charset="0"/>
              </a:rPr>
              <a:t>Communication with all Stakeholders</a:t>
            </a:r>
          </a:p>
        </p:txBody>
      </p:sp>
      <p:sp>
        <p:nvSpPr>
          <p:cNvPr id="34" name="TextBox 33"/>
          <p:cNvSpPr txBox="1"/>
          <p:nvPr/>
        </p:nvSpPr>
        <p:spPr>
          <a:xfrm>
            <a:off x="4008452" y="3143255"/>
            <a:ext cx="1333500" cy="450103"/>
          </a:xfrm>
          <a:prstGeom prst="rect">
            <a:avLst/>
          </a:prstGeom>
          <a:noFill/>
          <a:ln>
            <a:noFill/>
          </a:ln>
        </p:spPr>
        <p:txBody>
          <a:bodyPr wrap="square" lIns="79990" tIns="39995" rIns="79990" bIns="39995" rtlCol="0">
            <a:spAutoFit/>
          </a:bodyPr>
          <a:lstStyle/>
          <a:p>
            <a:pPr algn="ctr"/>
            <a:r>
              <a:rPr lang="en-US" sz="1200" dirty="0">
                <a:solidFill>
                  <a:schemeClr val="tx1">
                    <a:lumMod val="75000"/>
                    <a:lumOff val="25000"/>
                  </a:schemeClr>
                </a:solidFill>
                <a:latin typeface="Franklin Gothic Medium" panose="020B0603020102020204" pitchFamily="34" charset="0"/>
                <a:cs typeface="Khmer UI" panose="020B0502040204020203" pitchFamily="34" charset="0"/>
              </a:rPr>
              <a:t>Development &amp; Technical Affairs</a:t>
            </a:r>
          </a:p>
        </p:txBody>
      </p:sp>
      <p:sp>
        <p:nvSpPr>
          <p:cNvPr id="35" name="TextBox 34"/>
          <p:cNvSpPr txBox="1"/>
          <p:nvPr/>
        </p:nvSpPr>
        <p:spPr>
          <a:xfrm>
            <a:off x="5405452" y="3166524"/>
            <a:ext cx="1333500" cy="450103"/>
          </a:xfrm>
          <a:prstGeom prst="rect">
            <a:avLst/>
          </a:prstGeom>
          <a:noFill/>
          <a:ln>
            <a:noFill/>
          </a:ln>
        </p:spPr>
        <p:txBody>
          <a:bodyPr wrap="square" lIns="79990" tIns="39995" rIns="79990" bIns="39995" rtlCol="0">
            <a:spAutoFit/>
          </a:bodyPr>
          <a:lstStyle/>
          <a:p>
            <a:pPr algn="ctr"/>
            <a:r>
              <a:rPr lang="en-US" sz="1200" dirty="0">
                <a:solidFill>
                  <a:schemeClr val="tx1">
                    <a:lumMod val="75000"/>
                    <a:lumOff val="25000"/>
                  </a:schemeClr>
                </a:solidFill>
                <a:latin typeface="Franklin Gothic Medium" panose="020B0603020102020204" pitchFamily="34" charset="0"/>
                <a:cs typeface="Khmer UI" panose="020B0502040204020203" pitchFamily="34" charset="0"/>
              </a:rPr>
              <a:t>Strategic Planning &amp; Policy</a:t>
            </a:r>
          </a:p>
        </p:txBody>
      </p:sp>
      <p:sp>
        <p:nvSpPr>
          <p:cNvPr id="36" name="TextBox 35"/>
          <p:cNvSpPr txBox="1"/>
          <p:nvPr/>
        </p:nvSpPr>
        <p:spPr>
          <a:xfrm>
            <a:off x="2706708" y="5500691"/>
            <a:ext cx="3746499" cy="465492"/>
          </a:xfrm>
          <a:prstGeom prst="rect">
            <a:avLst/>
          </a:prstGeom>
          <a:noFill/>
          <a:ln>
            <a:noFill/>
          </a:ln>
        </p:spPr>
        <p:txBody>
          <a:bodyPr wrap="square" lIns="79990" tIns="39995" rIns="79990" bIns="39995" rtlCol="0">
            <a:spAutoFit/>
          </a:bodyPr>
          <a:lstStyle/>
          <a:p>
            <a:pPr algn="ctr"/>
            <a:r>
              <a:rPr lang="en-US" sz="2500" b="1" dirty="0">
                <a:solidFill>
                  <a:srgbClr val="00247D"/>
                </a:solidFill>
                <a:latin typeface="Franklin Gothic Medium" panose="020B0603020102020204" pitchFamily="34" charset="0"/>
                <a:cs typeface="Khmer UI" panose="020B0502040204020203" pitchFamily="34" charset="0"/>
              </a:rPr>
              <a:t>Over 1,500 Employees</a:t>
            </a:r>
          </a:p>
        </p:txBody>
      </p:sp>
      <p:cxnSp>
        <p:nvCxnSpPr>
          <p:cNvPr id="37" name="Straight Connector 36"/>
          <p:cNvCxnSpPr/>
          <p:nvPr/>
        </p:nvCxnSpPr>
        <p:spPr>
          <a:xfrm>
            <a:off x="5691201" y="2066012"/>
            <a:ext cx="1682750" cy="1082742"/>
          </a:xfrm>
          <a:prstGeom prst="line">
            <a:avLst/>
          </a:prstGeom>
          <a:ln w="28575">
            <a:solidFill>
              <a:srgbClr val="00247D"/>
            </a:solidFill>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6802451" y="3143257"/>
            <a:ext cx="906780" cy="530753"/>
          </a:xfrm>
          <a:prstGeom prst="roundRect">
            <a:avLst/>
          </a:prstGeom>
          <a:noFill/>
          <a:ln>
            <a:solidFill>
              <a:srgbClr val="00247D"/>
            </a:solidFill>
          </a:ln>
        </p:spPr>
        <p:style>
          <a:lnRef idx="2">
            <a:schemeClr val="accent1">
              <a:shade val="50000"/>
            </a:schemeClr>
          </a:lnRef>
          <a:fillRef idx="1">
            <a:schemeClr val="accent1"/>
          </a:fillRef>
          <a:effectRef idx="0">
            <a:schemeClr val="accent1"/>
          </a:effectRef>
          <a:fontRef idx="minor">
            <a:schemeClr val="lt1"/>
          </a:fontRef>
        </p:style>
        <p:txBody>
          <a:bodyPr lIns="79990" tIns="39995" rIns="79990" bIns="39995" rtlCol="0" anchor="ctr"/>
          <a:lstStyle/>
          <a:p>
            <a:pPr algn="ctr"/>
            <a:endParaRPr lang="en-US" dirty="0">
              <a:solidFill>
                <a:schemeClr val="tx1">
                  <a:lumMod val="85000"/>
                  <a:lumOff val="15000"/>
                </a:schemeClr>
              </a:solidFill>
              <a:latin typeface="Franklin Gothic Medium" panose="020B0603020102020204" pitchFamily="34" charset="0"/>
            </a:endParaRPr>
          </a:p>
        </p:txBody>
      </p:sp>
      <p:sp>
        <p:nvSpPr>
          <p:cNvPr id="39" name="TextBox 38"/>
          <p:cNvSpPr txBox="1"/>
          <p:nvPr/>
        </p:nvSpPr>
        <p:spPr>
          <a:xfrm>
            <a:off x="6816324" y="3143255"/>
            <a:ext cx="892908" cy="450103"/>
          </a:xfrm>
          <a:prstGeom prst="rect">
            <a:avLst/>
          </a:prstGeom>
          <a:noFill/>
          <a:ln>
            <a:noFill/>
          </a:ln>
        </p:spPr>
        <p:txBody>
          <a:bodyPr wrap="square" lIns="79990" tIns="39995" rIns="79990" bIns="39995" rtlCol="0">
            <a:spAutoFit/>
          </a:bodyPr>
          <a:lstStyle/>
          <a:p>
            <a:pPr algn="ctr"/>
            <a:r>
              <a:rPr lang="en-US" sz="1200" dirty="0">
                <a:solidFill>
                  <a:schemeClr val="tx1">
                    <a:lumMod val="75000"/>
                    <a:lumOff val="25000"/>
                  </a:schemeClr>
                </a:solidFill>
                <a:latin typeface="Franklin Gothic Medium" panose="020B0603020102020204" pitchFamily="34" charset="0"/>
                <a:cs typeface="Khmer UI" panose="020B0502040204020203" pitchFamily="34" charset="0"/>
              </a:rPr>
              <a:t>External Affairs</a:t>
            </a:r>
          </a:p>
        </p:txBody>
      </p:sp>
      <p:sp>
        <p:nvSpPr>
          <p:cNvPr id="40" name="Rectangle 39"/>
          <p:cNvSpPr/>
          <p:nvPr/>
        </p:nvSpPr>
        <p:spPr>
          <a:xfrm>
            <a:off x="6802451" y="4572005"/>
            <a:ext cx="1016000" cy="634769"/>
          </a:xfrm>
          <a:prstGeom prst="rect">
            <a:avLst/>
          </a:prstGeom>
        </p:spPr>
        <p:txBody>
          <a:bodyPr wrap="square" lIns="79990" tIns="39995" rIns="79990" bIns="39995">
            <a:spAutoFit/>
          </a:bodyPr>
          <a:lstStyle/>
          <a:p>
            <a:pPr algn="ctr"/>
            <a:r>
              <a:rPr lang="en-US" sz="1200" dirty="0">
                <a:solidFill>
                  <a:schemeClr val="tx1">
                    <a:lumMod val="75000"/>
                    <a:lumOff val="25000"/>
                  </a:schemeClr>
                </a:solidFill>
                <a:latin typeface="Franklin Gothic Medium" panose="020B0603020102020204" pitchFamily="34" charset="0"/>
                <a:cs typeface="Khmer UI" panose="020B0502040204020203" pitchFamily="34" charset="0"/>
              </a:rPr>
              <a:t>Government, Industry, and Public</a:t>
            </a:r>
          </a:p>
        </p:txBody>
      </p:sp>
      <p:pic>
        <p:nvPicPr>
          <p:cNvPr id="41" name="Picture 2" descr="C:\Users\aaharanwa\AppData\Local\Microsoft\Windows\Temporary Internet Files\Content.IE5\Z0V7SY4Z\11338849214_81ee10ee36_o[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2951" y="3857629"/>
            <a:ext cx="571500" cy="64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19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68" y="453223"/>
            <a:ext cx="8340918" cy="619187"/>
          </a:xfrm>
        </p:spPr>
        <p:txBody>
          <a:bodyPr>
            <a:normAutofit fontScale="90000"/>
          </a:bodyPr>
          <a:lstStyle/>
          <a:p>
            <a:pPr algn="l"/>
            <a:r>
              <a:rPr lang="en-US" dirty="0"/>
              <a:t>Building one city plan</a:t>
            </a:r>
          </a:p>
        </p:txBody>
      </p:sp>
      <p:sp>
        <p:nvSpPr>
          <p:cNvPr id="4" name="Slide Number Placeholder 3"/>
          <p:cNvSpPr>
            <a:spLocks noGrp="1"/>
          </p:cNvSpPr>
          <p:nvPr>
            <p:ph type="sldNum" sz="quarter" idx="12"/>
          </p:nvPr>
        </p:nvSpPr>
        <p:spPr/>
        <p:txBody>
          <a:bodyPr/>
          <a:lstStyle/>
          <a:p>
            <a:fld id="{E213BD9C-7CD8-1046-B7AD-C61F2619C47D}" type="slidenum">
              <a:rPr lang="en-US" smtClean="0"/>
              <a:pPr/>
              <a:t>6</a:t>
            </a:fld>
            <a:endParaRPr lang="en-US" dirty="0"/>
          </a:p>
        </p:txBody>
      </p:sp>
      <p:pic>
        <p:nvPicPr>
          <p:cNvPr id="5" name="Content Placeholder 1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112837"/>
            <a:ext cx="3910236" cy="4906963"/>
          </a:xfrm>
        </p:spPr>
      </p:pic>
      <p:sp>
        <p:nvSpPr>
          <p:cNvPr id="6" name="Content Placeholder 9"/>
          <p:cNvSpPr txBox="1">
            <a:spLocks/>
          </p:cNvSpPr>
          <p:nvPr/>
        </p:nvSpPr>
        <p:spPr>
          <a:xfrm>
            <a:off x="4572000" y="1162050"/>
            <a:ext cx="4343400" cy="4857750"/>
          </a:xfrm>
          <a:prstGeom prst="rect">
            <a:avLst/>
          </a:prstGeom>
        </p:spPr>
        <p:txBody>
          <a:bodyPr vert="horz" lIns="91422" tIns="45712" rIns="91422" bIns="45712" rtlCol="0">
            <a:noAutofit/>
          </a:bodyPr>
          <a:lstStyle>
            <a:lvl1pPr marL="0" indent="0" algn="l" defTabSz="1044924" rtl="0" eaLnBrk="1" latinLnBrk="0" hangingPunct="1">
              <a:spcBef>
                <a:spcPct val="20000"/>
              </a:spcBef>
              <a:buFont typeface="Arial" panose="020B0604020202020204" pitchFamily="34" charset="0"/>
              <a:buNone/>
              <a:defRPr sz="3200" kern="1200">
                <a:solidFill>
                  <a:schemeClr val="tx1"/>
                </a:solidFill>
                <a:latin typeface="Franklin Gothic Medium" panose="020B0603020102020204" pitchFamily="34" charset="0"/>
                <a:ea typeface="+mn-ea"/>
                <a:cs typeface="+mn-cs"/>
              </a:defRPr>
            </a:lvl1pPr>
            <a:lvl2pPr marL="522462" indent="0" algn="l" defTabSz="1044924" rtl="0" eaLnBrk="1" latinLnBrk="0" hangingPunct="1">
              <a:spcBef>
                <a:spcPct val="20000"/>
              </a:spcBef>
              <a:buFont typeface="Arial" panose="020B0604020202020204" pitchFamily="34" charset="0"/>
              <a:buNone/>
              <a:defRPr sz="2700" kern="1200">
                <a:solidFill>
                  <a:schemeClr val="tx1"/>
                </a:solidFill>
                <a:latin typeface="Franklin Gothic Medium" panose="020B0603020102020204" pitchFamily="34" charset="0"/>
                <a:ea typeface="+mn-ea"/>
                <a:cs typeface="+mn-cs"/>
              </a:defRPr>
            </a:lvl2pPr>
            <a:lvl3pPr marL="1044923" indent="0" algn="l" defTabSz="1044924" rtl="0" eaLnBrk="1" latinLnBrk="0" hangingPunct="1">
              <a:spcBef>
                <a:spcPct val="20000"/>
              </a:spcBef>
              <a:buFont typeface="Arial" panose="020B0604020202020204" pitchFamily="34" charset="0"/>
              <a:buNone/>
              <a:defRPr sz="2300" kern="1200">
                <a:solidFill>
                  <a:schemeClr val="tx1"/>
                </a:solidFill>
                <a:latin typeface="Franklin Gothic Medium" panose="020B0603020102020204" pitchFamily="34" charset="0"/>
                <a:ea typeface="+mn-ea"/>
                <a:cs typeface="+mn-cs"/>
              </a:defRPr>
            </a:lvl3pPr>
            <a:lvl4pPr marL="1567385" indent="0" algn="l" defTabSz="1044924" rtl="0" eaLnBrk="1" latinLnBrk="0" hangingPunct="1">
              <a:spcBef>
                <a:spcPct val="20000"/>
              </a:spcBef>
              <a:buFont typeface="Arial" panose="020B0604020202020204" pitchFamily="34" charset="0"/>
              <a:buNone/>
              <a:defRPr sz="2100" kern="1200">
                <a:solidFill>
                  <a:schemeClr val="tx1"/>
                </a:solidFill>
                <a:latin typeface="Franklin Gothic Medium" panose="020B0603020102020204" pitchFamily="34" charset="0"/>
                <a:ea typeface="+mn-ea"/>
                <a:cs typeface="+mn-cs"/>
              </a:defRPr>
            </a:lvl4pPr>
            <a:lvl5pPr marL="2089847" indent="0" algn="l" defTabSz="1044924" rtl="0" eaLnBrk="1" latinLnBrk="0" hangingPunct="1">
              <a:spcBef>
                <a:spcPct val="20000"/>
              </a:spcBef>
              <a:buFont typeface="Arial" panose="020B0604020202020204" pitchFamily="34" charset="0"/>
              <a:buNone/>
              <a:defRPr sz="2100" kern="1200">
                <a:solidFill>
                  <a:schemeClr val="tx1"/>
                </a:solidFill>
                <a:latin typeface="Franklin Gothic Medium" panose="020B0603020102020204" pitchFamily="34" charset="0"/>
                <a:ea typeface="+mn-ea"/>
                <a:cs typeface="+mn-cs"/>
              </a:defRPr>
            </a:lvl5pPr>
            <a:lvl6pPr marL="2873541" indent="-261232" algn="l" defTabSz="104492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396003" indent="-261232" algn="l" defTabSz="104492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918465" indent="-261232" algn="l" defTabSz="104492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440927" indent="-261232" algn="l" defTabSz="104492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defTabSz="969982">
              <a:spcBef>
                <a:spcPts val="0"/>
              </a:spcBef>
              <a:buClr>
                <a:srgbClr val="002D86"/>
              </a:buClr>
            </a:pPr>
            <a:r>
              <a:rPr lang="en-US" sz="2400" b="1" dirty="0">
                <a:solidFill>
                  <a:schemeClr val="tx1">
                    <a:lumMod val="75000"/>
                    <a:lumOff val="25000"/>
                  </a:schemeClr>
                </a:solidFill>
                <a:ea typeface="Arial Unicode MS" panose="020B0604020202020204" pitchFamily="34" charset="-128"/>
                <a:cs typeface="Arial Unicode MS" panose="020B0604020202020204" pitchFamily="34" charset="-128"/>
              </a:rPr>
              <a:t>GOALS</a:t>
            </a:r>
          </a:p>
          <a:p>
            <a:pPr defTabSz="969982">
              <a:spcBef>
                <a:spcPts val="0"/>
              </a:spcBef>
              <a:buClr>
                <a:srgbClr val="002D86"/>
              </a:buClr>
            </a:pPr>
            <a:endParaRPr lang="en-US" sz="1000" b="1" dirty="0">
              <a:solidFill>
                <a:srgbClr val="00247D"/>
              </a:solidFill>
              <a:ea typeface="Arial Unicode MS" panose="020B0604020202020204" pitchFamily="34" charset="-128"/>
              <a:cs typeface="Arial Unicode MS" panose="020B0604020202020204" pitchFamily="34" charset="-128"/>
            </a:endParaRPr>
          </a:p>
          <a:p>
            <a:pPr marL="301382" indent="-301382">
              <a:spcBef>
                <a:spcPts val="0"/>
              </a:spcBef>
              <a:buClr>
                <a:srgbClr val="002D86"/>
              </a:buClr>
              <a:buFont typeface="Wingdings" panose="05000000000000000000" pitchFamily="2" charset="2"/>
              <a:buChar char="§"/>
            </a:pPr>
            <a:r>
              <a:rPr lang="en-US" sz="2300" b="1" dirty="0">
                <a:solidFill>
                  <a:srgbClr val="00247D"/>
                </a:solidFill>
                <a:ea typeface="Arial Unicode MS" panose="020B0604020202020204" pitchFamily="34" charset="-128"/>
                <a:cs typeface="Arial Unicode MS" panose="020B0604020202020204" pitchFamily="34" charset="-128"/>
              </a:rPr>
              <a:t>100% </a:t>
            </a:r>
            <a:r>
              <a:rPr lang="en-US" sz="2300" dirty="0">
                <a:solidFill>
                  <a:schemeClr val="tx1">
                    <a:lumMod val="75000"/>
                    <a:lumOff val="25000"/>
                  </a:schemeClr>
                </a:solidFill>
                <a:ea typeface="Arial Unicode MS" panose="020B0604020202020204" pitchFamily="34" charset="-128"/>
                <a:cs typeface="Arial Unicode MS" panose="020B0604020202020204" pitchFamily="34" charset="-128"/>
              </a:rPr>
              <a:t>of applications, reviews, payments, and scheduling can be </a:t>
            </a:r>
            <a:r>
              <a:rPr lang="en-US" sz="2300" b="1" dirty="0">
                <a:solidFill>
                  <a:srgbClr val="00247D"/>
                </a:solidFill>
                <a:ea typeface="Arial Unicode MS" panose="020B0604020202020204" pitchFamily="34" charset="-128"/>
                <a:cs typeface="Arial Unicode MS" panose="020B0604020202020204" pitchFamily="34" charset="-128"/>
              </a:rPr>
              <a:t>completed online</a:t>
            </a:r>
            <a:r>
              <a:rPr lang="en-US" sz="2300" dirty="0">
                <a:solidFill>
                  <a:schemeClr val="tx1">
                    <a:lumMod val="75000"/>
                    <a:lumOff val="25000"/>
                  </a:schemeClr>
                </a:solidFill>
                <a:ea typeface="Arial Unicode MS" panose="020B0604020202020204" pitchFamily="34" charset="-128"/>
                <a:cs typeface="Arial Unicode MS" panose="020B0604020202020204" pitchFamily="34" charset="-128"/>
              </a:rPr>
              <a:t> </a:t>
            </a:r>
          </a:p>
          <a:p>
            <a:pPr>
              <a:spcBef>
                <a:spcPts val="0"/>
              </a:spcBef>
              <a:buClr>
                <a:srgbClr val="002D86"/>
              </a:buClr>
            </a:pPr>
            <a:endParaRPr lang="en-US" sz="1600" dirty="0">
              <a:solidFill>
                <a:schemeClr val="tx1">
                  <a:lumMod val="75000"/>
                  <a:lumOff val="25000"/>
                </a:schemeClr>
              </a:solidFill>
              <a:ea typeface="Arial Unicode MS" panose="020B0604020202020204" pitchFamily="34" charset="-128"/>
              <a:cs typeface="Arial Unicode MS" panose="020B0604020202020204" pitchFamily="34" charset="-128"/>
            </a:endParaRPr>
          </a:p>
          <a:p>
            <a:pPr marL="301382" indent="-301382">
              <a:spcBef>
                <a:spcPts val="0"/>
              </a:spcBef>
              <a:buClr>
                <a:srgbClr val="002D86"/>
              </a:buClr>
              <a:buFont typeface="Wingdings" panose="05000000000000000000" pitchFamily="2" charset="2"/>
              <a:buChar char="§"/>
            </a:pPr>
            <a:r>
              <a:rPr lang="en-US" sz="2300" dirty="0">
                <a:solidFill>
                  <a:schemeClr val="tx1">
                    <a:lumMod val="75000"/>
                    <a:lumOff val="25000"/>
                  </a:schemeClr>
                </a:solidFill>
                <a:ea typeface="Arial Unicode MS" panose="020B0604020202020204" pitchFamily="34" charset="-128"/>
                <a:cs typeface="Arial Unicode MS" panose="020B0604020202020204" pitchFamily="34" charset="-128"/>
              </a:rPr>
              <a:t>Status of all projects is </a:t>
            </a:r>
            <a:r>
              <a:rPr lang="en-US" sz="2300" b="1" dirty="0">
                <a:solidFill>
                  <a:srgbClr val="002476"/>
                </a:solidFill>
                <a:ea typeface="Arial Unicode MS" panose="020B0604020202020204" pitchFamily="34" charset="-128"/>
                <a:cs typeface="Arial Unicode MS" panose="020B0604020202020204" pitchFamily="34" charset="-128"/>
              </a:rPr>
              <a:t>accessible </a:t>
            </a:r>
            <a:r>
              <a:rPr lang="en-US" sz="2300" dirty="0">
                <a:solidFill>
                  <a:schemeClr val="tx1">
                    <a:lumMod val="75000"/>
                    <a:lumOff val="25000"/>
                  </a:schemeClr>
                </a:solidFill>
                <a:ea typeface="Arial Unicode MS" panose="020B0604020202020204" pitchFamily="34" charset="-128"/>
                <a:cs typeface="Arial Unicode MS" panose="020B0604020202020204" pitchFamily="34" charset="-128"/>
              </a:rPr>
              <a:t>and </a:t>
            </a:r>
            <a:r>
              <a:rPr lang="en-US" sz="2300" b="1" dirty="0">
                <a:solidFill>
                  <a:srgbClr val="002476"/>
                </a:solidFill>
                <a:ea typeface="Arial Unicode MS" panose="020B0604020202020204" pitchFamily="34" charset="-128"/>
                <a:cs typeface="Arial Unicode MS" panose="020B0604020202020204" pitchFamily="34" charset="-128"/>
              </a:rPr>
              <a:t>transparent – with alerts when we take action</a:t>
            </a:r>
          </a:p>
          <a:p>
            <a:pPr>
              <a:spcBef>
                <a:spcPts val="0"/>
              </a:spcBef>
              <a:buClr>
                <a:srgbClr val="002D86"/>
              </a:buClr>
            </a:pPr>
            <a:endParaRPr lang="en-US" sz="1600" dirty="0">
              <a:solidFill>
                <a:schemeClr val="tx1">
                  <a:lumMod val="75000"/>
                  <a:lumOff val="25000"/>
                </a:schemeClr>
              </a:solidFill>
              <a:ea typeface="Arial Unicode MS" panose="020B0604020202020204" pitchFamily="34" charset="-128"/>
              <a:cs typeface="Arial Unicode MS" panose="020B0604020202020204" pitchFamily="34" charset="-128"/>
            </a:endParaRPr>
          </a:p>
          <a:p>
            <a:pPr marL="301382" indent="-301382">
              <a:spcBef>
                <a:spcPts val="0"/>
              </a:spcBef>
              <a:buClr>
                <a:srgbClr val="002D86"/>
              </a:buClr>
              <a:buFont typeface="Wingdings" panose="05000000000000000000" pitchFamily="2" charset="2"/>
              <a:buChar char="§"/>
            </a:pPr>
            <a:r>
              <a:rPr lang="en-US" sz="2300" dirty="0">
                <a:solidFill>
                  <a:schemeClr val="tx1">
                    <a:lumMod val="75000"/>
                    <a:lumOff val="25000"/>
                  </a:schemeClr>
                </a:solidFill>
                <a:ea typeface="Arial Unicode MS" panose="020B0604020202020204" pitchFamily="34" charset="-128"/>
                <a:cs typeface="Arial Unicode MS" panose="020B0604020202020204" pitchFamily="34" charset="-128"/>
              </a:rPr>
              <a:t>Highest </a:t>
            </a:r>
            <a:r>
              <a:rPr lang="en-US" sz="2300" b="1" dirty="0">
                <a:solidFill>
                  <a:srgbClr val="002476"/>
                </a:solidFill>
                <a:ea typeface="Arial Unicode MS" panose="020B0604020202020204" pitchFamily="34" charset="-128"/>
                <a:cs typeface="Arial Unicode MS" panose="020B0604020202020204" pitchFamily="34" charset="-128"/>
              </a:rPr>
              <a:t>risk</a:t>
            </a:r>
            <a:r>
              <a:rPr lang="en-US" sz="2300" dirty="0">
                <a:solidFill>
                  <a:schemeClr val="tx1">
                    <a:lumMod val="75000"/>
                    <a:lumOff val="25000"/>
                  </a:schemeClr>
                </a:solidFill>
                <a:ea typeface="Arial Unicode MS" panose="020B0604020202020204" pitchFamily="34" charset="-128"/>
                <a:cs typeface="Arial Unicode MS" panose="020B0604020202020204" pitchFamily="34" charset="-128"/>
              </a:rPr>
              <a:t> and highest </a:t>
            </a:r>
            <a:r>
              <a:rPr lang="en-US" sz="2300" b="1" dirty="0">
                <a:solidFill>
                  <a:srgbClr val="002476"/>
                </a:solidFill>
                <a:ea typeface="Arial Unicode MS" panose="020B0604020202020204" pitchFamily="34" charset="-128"/>
                <a:cs typeface="Arial Unicode MS" panose="020B0604020202020204" pitchFamily="34" charset="-128"/>
              </a:rPr>
              <a:t>priority</a:t>
            </a:r>
            <a:r>
              <a:rPr lang="en-US" sz="2300" dirty="0">
                <a:solidFill>
                  <a:schemeClr val="tx1">
                    <a:lumMod val="75000"/>
                    <a:lumOff val="25000"/>
                  </a:schemeClr>
                </a:solidFill>
                <a:ea typeface="Arial Unicode MS" panose="020B0604020202020204" pitchFamily="34" charset="-128"/>
                <a:cs typeface="Arial Unicode MS" panose="020B0604020202020204" pitchFamily="34" charset="-128"/>
              </a:rPr>
              <a:t> work are targeted </a:t>
            </a:r>
            <a:r>
              <a:rPr lang="en-US" sz="2300" b="1" dirty="0">
                <a:solidFill>
                  <a:srgbClr val="002476"/>
                </a:solidFill>
                <a:ea typeface="Arial Unicode MS" panose="020B0604020202020204" pitchFamily="34" charset="-128"/>
                <a:cs typeface="Arial Unicode MS" panose="020B0604020202020204" pitchFamily="34" charset="-128"/>
              </a:rPr>
              <a:t>first</a:t>
            </a:r>
            <a:r>
              <a:rPr lang="en-US" sz="2300" dirty="0">
                <a:solidFill>
                  <a:schemeClr val="tx1">
                    <a:lumMod val="75000"/>
                    <a:lumOff val="25000"/>
                  </a:schemeClr>
                </a:solidFill>
                <a:ea typeface="Arial Unicode MS" panose="020B0604020202020204" pitchFamily="34" charset="-128"/>
                <a:cs typeface="Arial Unicode MS" panose="020B0604020202020204" pitchFamily="34" charset="-128"/>
              </a:rPr>
              <a:t> with resources</a:t>
            </a:r>
          </a:p>
          <a:p>
            <a:pPr defTabSz="969982">
              <a:spcBef>
                <a:spcPts val="0"/>
              </a:spcBef>
              <a:buClr>
                <a:srgbClr val="002D86"/>
              </a:buClr>
            </a:pPr>
            <a:endParaRPr lang="en-US" sz="2400" b="1" dirty="0">
              <a:solidFill>
                <a:srgbClr val="00247D"/>
              </a:solidFill>
              <a:ea typeface="Arial Unicode MS" panose="020B0604020202020204" pitchFamily="34" charset="-128"/>
              <a:cs typeface="Arial Unicode MS" panose="020B0604020202020204" pitchFamily="34" charset="-128"/>
            </a:endParaRPr>
          </a:p>
          <a:p>
            <a:pPr defTabSz="969982">
              <a:spcBef>
                <a:spcPts val="0"/>
              </a:spcBef>
              <a:buClr>
                <a:srgbClr val="002D86"/>
              </a:buClr>
            </a:pPr>
            <a:endParaRPr lang="en-US" sz="2400" b="1"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3631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68" y="453223"/>
            <a:ext cx="8340918" cy="619187"/>
          </a:xfrm>
        </p:spPr>
        <p:txBody>
          <a:bodyPr>
            <a:normAutofit fontScale="90000"/>
          </a:bodyPr>
          <a:lstStyle/>
          <a:p>
            <a:pPr algn="l"/>
            <a:r>
              <a:rPr lang="en-US" dirty="0"/>
              <a:t>Building one city plan</a:t>
            </a:r>
          </a:p>
        </p:txBody>
      </p:sp>
      <p:sp>
        <p:nvSpPr>
          <p:cNvPr id="4" name="Slide Number Placeholder 3"/>
          <p:cNvSpPr>
            <a:spLocks noGrp="1"/>
          </p:cNvSpPr>
          <p:nvPr>
            <p:ph type="sldNum" sz="quarter" idx="12"/>
          </p:nvPr>
        </p:nvSpPr>
        <p:spPr/>
        <p:txBody>
          <a:bodyPr/>
          <a:lstStyle/>
          <a:p>
            <a:fld id="{E213BD9C-7CD8-1046-B7AD-C61F2619C47D}" type="slidenum">
              <a:rPr lang="en-US" smtClean="0"/>
              <a:pPr/>
              <a:t>7</a:t>
            </a:fld>
            <a:endParaRPr lang="en-US" dirty="0"/>
          </a:p>
        </p:txBody>
      </p:sp>
      <p:pic>
        <p:nvPicPr>
          <p:cNvPr id="5" name="Content Placeholder 1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112837"/>
            <a:ext cx="3910236" cy="4906963"/>
          </a:xfrm>
        </p:spPr>
      </p:pic>
      <p:sp>
        <p:nvSpPr>
          <p:cNvPr id="7" name="Content Placeholder 9"/>
          <p:cNvSpPr txBox="1">
            <a:spLocks/>
          </p:cNvSpPr>
          <p:nvPr/>
        </p:nvSpPr>
        <p:spPr>
          <a:xfrm>
            <a:off x="4572000" y="1302020"/>
            <a:ext cx="4191000" cy="4857750"/>
          </a:xfrm>
          <a:prstGeom prst="rect">
            <a:avLst/>
          </a:prstGeom>
        </p:spPr>
        <p:txBody>
          <a:bodyPr vert="horz" lIns="91422" tIns="45712" rIns="91422" bIns="45712" rtlCol="0">
            <a:noAutofit/>
          </a:bodyPr>
          <a:lstStyle>
            <a:lvl1pPr marL="0" indent="0" algn="l" defTabSz="1044924" rtl="0" eaLnBrk="1" latinLnBrk="0" hangingPunct="1">
              <a:spcBef>
                <a:spcPct val="20000"/>
              </a:spcBef>
              <a:buFont typeface="Arial" panose="020B0604020202020204" pitchFamily="34" charset="0"/>
              <a:buNone/>
              <a:defRPr sz="3200" kern="1200">
                <a:solidFill>
                  <a:schemeClr val="tx1"/>
                </a:solidFill>
                <a:latin typeface="Franklin Gothic Medium" panose="020B0603020102020204" pitchFamily="34" charset="0"/>
                <a:ea typeface="+mn-ea"/>
                <a:cs typeface="+mn-cs"/>
              </a:defRPr>
            </a:lvl1pPr>
            <a:lvl2pPr marL="522462" indent="0" algn="l" defTabSz="1044924" rtl="0" eaLnBrk="1" latinLnBrk="0" hangingPunct="1">
              <a:spcBef>
                <a:spcPct val="20000"/>
              </a:spcBef>
              <a:buFont typeface="Arial" panose="020B0604020202020204" pitchFamily="34" charset="0"/>
              <a:buNone/>
              <a:defRPr sz="2700" kern="1200">
                <a:solidFill>
                  <a:schemeClr val="tx1"/>
                </a:solidFill>
                <a:latin typeface="Franklin Gothic Medium" panose="020B0603020102020204" pitchFamily="34" charset="0"/>
                <a:ea typeface="+mn-ea"/>
                <a:cs typeface="+mn-cs"/>
              </a:defRPr>
            </a:lvl2pPr>
            <a:lvl3pPr marL="1044923" indent="0" algn="l" defTabSz="1044924" rtl="0" eaLnBrk="1" latinLnBrk="0" hangingPunct="1">
              <a:spcBef>
                <a:spcPct val="20000"/>
              </a:spcBef>
              <a:buFont typeface="Arial" panose="020B0604020202020204" pitchFamily="34" charset="0"/>
              <a:buNone/>
              <a:defRPr sz="2300" kern="1200">
                <a:solidFill>
                  <a:schemeClr val="tx1"/>
                </a:solidFill>
                <a:latin typeface="Franklin Gothic Medium" panose="020B0603020102020204" pitchFamily="34" charset="0"/>
                <a:ea typeface="+mn-ea"/>
                <a:cs typeface="+mn-cs"/>
              </a:defRPr>
            </a:lvl3pPr>
            <a:lvl4pPr marL="1567385" indent="0" algn="l" defTabSz="1044924" rtl="0" eaLnBrk="1" latinLnBrk="0" hangingPunct="1">
              <a:spcBef>
                <a:spcPct val="20000"/>
              </a:spcBef>
              <a:buFont typeface="Arial" panose="020B0604020202020204" pitchFamily="34" charset="0"/>
              <a:buNone/>
              <a:defRPr sz="2100" kern="1200">
                <a:solidFill>
                  <a:schemeClr val="tx1"/>
                </a:solidFill>
                <a:latin typeface="Franklin Gothic Medium" panose="020B0603020102020204" pitchFamily="34" charset="0"/>
                <a:ea typeface="+mn-ea"/>
                <a:cs typeface="+mn-cs"/>
              </a:defRPr>
            </a:lvl4pPr>
            <a:lvl5pPr marL="2089847" indent="0" algn="l" defTabSz="1044924" rtl="0" eaLnBrk="1" latinLnBrk="0" hangingPunct="1">
              <a:spcBef>
                <a:spcPct val="20000"/>
              </a:spcBef>
              <a:buFont typeface="Arial" panose="020B0604020202020204" pitchFamily="34" charset="0"/>
              <a:buNone/>
              <a:defRPr sz="2100" kern="1200">
                <a:solidFill>
                  <a:schemeClr val="tx1"/>
                </a:solidFill>
                <a:latin typeface="Franklin Gothic Medium" panose="020B0603020102020204" pitchFamily="34" charset="0"/>
                <a:ea typeface="+mn-ea"/>
                <a:cs typeface="+mn-cs"/>
              </a:defRPr>
            </a:lvl5pPr>
            <a:lvl6pPr marL="2873541" indent="-261232" algn="l" defTabSz="104492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396003" indent="-261232" algn="l" defTabSz="104492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918465" indent="-261232" algn="l" defTabSz="104492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440927" indent="-261232" algn="l" defTabSz="104492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defTabSz="969982">
              <a:spcBef>
                <a:spcPts val="0"/>
              </a:spcBef>
              <a:buClr>
                <a:srgbClr val="002D86"/>
              </a:buClr>
            </a:pPr>
            <a:r>
              <a:rPr lang="en-US" sz="2400" b="1" dirty="0">
                <a:solidFill>
                  <a:schemeClr val="tx1">
                    <a:lumMod val="75000"/>
                    <a:lumOff val="25000"/>
                  </a:schemeClr>
                </a:solidFill>
                <a:ea typeface="Arial Unicode MS" panose="020B0604020202020204" pitchFamily="34" charset="-128"/>
                <a:cs typeface="Arial Unicode MS" panose="020B0604020202020204" pitchFamily="34" charset="-128"/>
              </a:rPr>
              <a:t>GOALS</a:t>
            </a:r>
          </a:p>
          <a:p>
            <a:pPr defTabSz="969982">
              <a:spcBef>
                <a:spcPts val="0"/>
              </a:spcBef>
              <a:buClr>
                <a:srgbClr val="002D86"/>
              </a:buClr>
            </a:pPr>
            <a:endParaRPr lang="en-US" sz="1000" b="1" dirty="0">
              <a:solidFill>
                <a:srgbClr val="00247D"/>
              </a:solidFill>
              <a:ea typeface="Arial Unicode MS" panose="020B0604020202020204" pitchFamily="34" charset="-128"/>
              <a:cs typeface="Arial Unicode MS" panose="020B0604020202020204" pitchFamily="34" charset="-128"/>
            </a:endParaRPr>
          </a:p>
          <a:p>
            <a:pPr marL="301382" indent="-301382">
              <a:spcBef>
                <a:spcPts val="0"/>
              </a:spcBef>
              <a:buClr>
                <a:srgbClr val="002D86"/>
              </a:buClr>
              <a:buFont typeface="Wingdings" panose="05000000000000000000" pitchFamily="2" charset="2"/>
              <a:buChar char="§"/>
            </a:pPr>
            <a:r>
              <a:rPr lang="en-US" sz="2300" b="1" dirty="0">
                <a:solidFill>
                  <a:srgbClr val="00247D"/>
                </a:solidFill>
                <a:ea typeface="Arial Unicode MS" panose="020B0604020202020204" pitchFamily="34" charset="-128"/>
                <a:cs typeface="Arial Unicode MS" panose="020B0604020202020204" pitchFamily="34" charset="-128"/>
              </a:rPr>
              <a:t>Promote integrity </a:t>
            </a:r>
            <a:r>
              <a:rPr lang="en-US" sz="2300" dirty="0">
                <a:solidFill>
                  <a:schemeClr val="tx1">
                    <a:lumMod val="75000"/>
                    <a:lumOff val="25000"/>
                  </a:schemeClr>
                </a:solidFill>
                <a:ea typeface="Arial Unicode MS" panose="020B0604020202020204" pitchFamily="34" charset="-128"/>
                <a:cs typeface="Arial Unicode MS" panose="020B0604020202020204" pitchFamily="34" charset="-128"/>
              </a:rPr>
              <a:t>and adherence to first-ever Industry Code of Conduct </a:t>
            </a:r>
          </a:p>
          <a:p>
            <a:pPr>
              <a:spcBef>
                <a:spcPts val="0"/>
              </a:spcBef>
              <a:buClr>
                <a:srgbClr val="002D86"/>
              </a:buClr>
            </a:pPr>
            <a:endParaRPr lang="en-US" sz="1600" dirty="0">
              <a:solidFill>
                <a:schemeClr val="tx1">
                  <a:lumMod val="75000"/>
                  <a:lumOff val="25000"/>
                </a:schemeClr>
              </a:solidFill>
              <a:ea typeface="Arial Unicode MS" panose="020B0604020202020204" pitchFamily="34" charset="-128"/>
              <a:cs typeface="Arial Unicode MS" panose="020B0604020202020204" pitchFamily="34" charset="-128"/>
            </a:endParaRPr>
          </a:p>
          <a:p>
            <a:pPr marL="301382" indent="-301382">
              <a:spcBef>
                <a:spcPts val="0"/>
              </a:spcBef>
              <a:buClr>
                <a:srgbClr val="002D86"/>
              </a:buClr>
              <a:buFont typeface="Wingdings" panose="05000000000000000000" pitchFamily="2" charset="2"/>
              <a:buChar char="§"/>
            </a:pPr>
            <a:r>
              <a:rPr lang="en-US" sz="2300" dirty="0">
                <a:solidFill>
                  <a:schemeClr val="tx1">
                    <a:lumMod val="75000"/>
                    <a:lumOff val="25000"/>
                  </a:schemeClr>
                </a:solidFill>
                <a:ea typeface="Arial Unicode MS" panose="020B0604020202020204" pitchFamily="34" charset="-128"/>
                <a:cs typeface="Arial Unicode MS" panose="020B0604020202020204" pitchFamily="34" charset="-128"/>
              </a:rPr>
              <a:t>Processing and response times are</a:t>
            </a:r>
            <a:r>
              <a:rPr lang="en-US" sz="2300" dirty="0">
                <a:ea typeface="Arial Unicode MS" panose="020B0604020202020204" pitchFamily="34" charset="-128"/>
                <a:cs typeface="Arial Unicode MS" panose="020B0604020202020204" pitchFamily="34" charset="-128"/>
              </a:rPr>
              <a:t> </a:t>
            </a:r>
            <a:r>
              <a:rPr lang="en-US" sz="2300" b="1" dirty="0">
                <a:solidFill>
                  <a:srgbClr val="00247D"/>
                </a:solidFill>
                <a:ea typeface="Arial Unicode MS" panose="020B0604020202020204" pitchFamily="34" charset="-128"/>
                <a:cs typeface="Arial Unicode MS" panose="020B0604020202020204" pitchFamily="34" charset="-128"/>
              </a:rPr>
              <a:t>best-in-class</a:t>
            </a:r>
            <a:r>
              <a:rPr lang="en-US" sz="2300" dirty="0">
                <a:solidFill>
                  <a:schemeClr val="tx1">
                    <a:lumMod val="85000"/>
                    <a:lumOff val="15000"/>
                  </a:schemeClr>
                </a:solidFill>
                <a:ea typeface="Arial Unicode MS" panose="020B0604020202020204" pitchFamily="34" charset="-128"/>
                <a:cs typeface="Arial Unicode MS" panose="020B0604020202020204" pitchFamily="34" charset="-128"/>
              </a:rPr>
              <a:t> </a:t>
            </a:r>
            <a:r>
              <a:rPr lang="en-US" sz="2300" dirty="0">
                <a:solidFill>
                  <a:schemeClr val="tx1">
                    <a:lumMod val="75000"/>
                    <a:lumOff val="25000"/>
                  </a:schemeClr>
                </a:solidFill>
                <a:ea typeface="Arial Unicode MS" panose="020B0604020202020204" pitchFamily="34" charset="-128"/>
                <a:cs typeface="Arial Unicode MS" panose="020B0604020202020204" pitchFamily="34" charset="-128"/>
              </a:rPr>
              <a:t>for major U.S. cities</a:t>
            </a:r>
          </a:p>
          <a:p>
            <a:pPr>
              <a:spcBef>
                <a:spcPts val="0"/>
              </a:spcBef>
              <a:buClr>
                <a:srgbClr val="002D86"/>
              </a:buClr>
            </a:pPr>
            <a:endParaRPr lang="en-US" sz="1600" dirty="0">
              <a:solidFill>
                <a:schemeClr val="tx1">
                  <a:lumMod val="75000"/>
                  <a:lumOff val="25000"/>
                </a:schemeClr>
              </a:solidFill>
              <a:ea typeface="Arial Unicode MS" panose="020B0604020202020204" pitchFamily="34" charset="-128"/>
              <a:cs typeface="Arial Unicode MS" panose="020B0604020202020204" pitchFamily="34" charset="-128"/>
            </a:endParaRPr>
          </a:p>
          <a:p>
            <a:pPr marL="301382" indent="-301382">
              <a:spcBef>
                <a:spcPts val="0"/>
              </a:spcBef>
              <a:buClr>
                <a:srgbClr val="002D86"/>
              </a:buClr>
              <a:buFont typeface="Wingdings" panose="05000000000000000000" pitchFamily="2" charset="2"/>
              <a:buChar char="§"/>
            </a:pPr>
            <a:r>
              <a:rPr lang="en-US" sz="2300" dirty="0">
                <a:solidFill>
                  <a:schemeClr val="tx1">
                    <a:lumMod val="75000"/>
                    <a:lumOff val="25000"/>
                  </a:schemeClr>
                </a:solidFill>
                <a:ea typeface="Arial Unicode MS" panose="020B0604020202020204" pitchFamily="34" charset="-128"/>
                <a:cs typeface="Arial Unicode MS" panose="020B0604020202020204" pitchFamily="34" charset="-128"/>
              </a:rPr>
              <a:t>Affordable Housing Unit </a:t>
            </a:r>
            <a:r>
              <a:rPr lang="en-US" sz="2300" b="1" dirty="0">
                <a:solidFill>
                  <a:srgbClr val="00247D"/>
                </a:solidFill>
                <a:ea typeface="Arial Unicode MS" panose="020B0604020202020204" pitchFamily="34" charset="-128"/>
                <a:cs typeface="Arial Unicode MS" panose="020B0604020202020204" pitchFamily="34" charset="-128"/>
              </a:rPr>
              <a:t>prioritizing affordable housing filings</a:t>
            </a:r>
          </a:p>
          <a:p>
            <a:pPr defTabSz="969982">
              <a:spcBef>
                <a:spcPts val="0"/>
              </a:spcBef>
              <a:buClr>
                <a:srgbClr val="002D86"/>
              </a:buClr>
            </a:pPr>
            <a:endParaRPr lang="en-US" sz="2400" b="1" dirty="0">
              <a:solidFill>
                <a:srgbClr val="00247D"/>
              </a:solidFill>
              <a:ea typeface="Arial Unicode MS" panose="020B0604020202020204" pitchFamily="34" charset="-128"/>
              <a:cs typeface="Arial Unicode MS" panose="020B0604020202020204" pitchFamily="34" charset="-128"/>
            </a:endParaRPr>
          </a:p>
          <a:p>
            <a:pPr defTabSz="969982">
              <a:spcBef>
                <a:spcPts val="0"/>
              </a:spcBef>
              <a:buClr>
                <a:srgbClr val="002D86"/>
              </a:buClr>
            </a:pPr>
            <a:endParaRPr lang="en-US" sz="2400" b="1"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8810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68" y="429370"/>
            <a:ext cx="8340918" cy="643041"/>
          </a:xfrm>
        </p:spPr>
        <p:txBody>
          <a:bodyPr>
            <a:normAutofit/>
          </a:bodyPr>
          <a:lstStyle/>
          <a:p>
            <a:pPr algn="l"/>
            <a:r>
              <a:rPr lang="en-US" cap="small" dirty="0">
                <a:latin typeface="Franklin Gothic Demi Cond"/>
                <a:cs typeface="+mj-cs"/>
              </a:rPr>
              <a:t>BUILDING ONE CITY PLAN</a:t>
            </a:r>
            <a:endParaRPr lang="en-US" dirty="0"/>
          </a:p>
        </p:txBody>
      </p:sp>
      <p:sp>
        <p:nvSpPr>
          <p:cNvPr id="4" name="Slide Number Placeholder 3"/>
          <p:cNvSpPr>
            <a:spLocks noGrp="1"/>
          </p:cNvSpPr>
          <p:nvPr>
            <p:ph type="sldNum" sz="quarter" idx="12"/>
          </p:nvPr>
        </p:nvSpPr>
        <p:spPr/>
        <p:txBody>
          <a:bodyPr/>
          <a:lstStyle/>
          <a:p>
            <a:fld id="{E213BD9C-7CD8-1046-B7AD-C61F2619C47D}" type="slidenum">
              <a:rPr lang="en-US" smtClean="0"/>
              <a:pPr/>
              <a:t>8</a:t>
            </a:fld>
            <a:endParaRPr lang="en-US" dirty="0"/>
          </a:p>
        </p:txBody>
      </p:sp>
      <p:sp>
        <p:nvSpPr>
          <p:cNvPr id="5" name="TextBox 4"/>
          <p:cNvSpPr txBox="1"/>
          <p:nvPr/>
        </p:nvSpPr>
        <p:spPr>
          <a:xfrm>
            <a:off x="417445" y="1231403"/>
            <a:ext cx="5516880" cy="464209"/>
          </a:xfrm>
          <a:prstGeom prst="rect">
            <a:avLst/>
          </a:prstGeom>
          <a:noFill/>
        </p:spPr>
        <p:txBody>
          <a:bodyPr wrap="square" lIns="91417" tIns="45710" rIns="91417" bIns="45710" rtlCol="0">
            <a:spAutoFit/>
          </a:bodyPr>
          <a:lstStyle/>
          <a:p>
            <a:pPr>
              <a:lnSpc>
                <a:spcPts val="2880"/>
              </a:lnSpc>
              <a:spcAft>
                <a:spcPts val="1200"/>
              </a:spcAft>
              <a:buClr>
                <a:srgbClr val="002D86"/>
              </a:buClr>
            </a:pPr>
            <a:r>
              <a:rPr lang="en-US" sz="3000" b="1" dirty="0">
                <a:solidFill>
                  <a:schemeClr val="tx1">
                    <a:lumMod val="75000"/>
                    <a:lumOff val="25000"/>
                  </a:schemeClr>
                </a:solidFill>
                <a:latin typeface="Franklin Gothic Medium" panose="020B0603020102020204" pitchFamily="34" charset="0"/>
                <a:ea typeface="Arial Unicode MS" panose="020B0604020202020204" pitchFamily="34" charset="-128"/>
                <a:cs typeface="Arial Unicode MS" panose="020B0604020202020204" pitchFamily="34" charset="-128"/>
              </a:rPr>
              <a:t>21</a:t>
            </a:r>
            <a:r>
              <a:rPr lang="en-US" sz="3000" b="1" baseline="30000" dirty="0">
                <a:solidFill>
                  <a:schemeClr val="tx1">
                    <a:lumMod val="75000"/>
                    <a:lumOff val="25000"/>
                  </a:schemeClr>
                </a:solidFill>
                <a:latin typeface="Franklin Gothic Medium" panose="020B0603020102020204" pitchFamily="34" charset="0"/>
                <a:ea typeface="Arial Unicode MS" panose="020B0604020202020204" pitchFamily="34" charset="-128"/>
                <a:cs typeface="Arial Unicode MS" panose="020B0604020202020204" pitchFamily="34" charset="-128"/>
              </a:rPr>
              <a:t>st</a:t>
            </a:r>
            <a:r>
              <a:rPr lang="en-US" sz="3000" b="1" dirty="0">
                <a:solidFill>
                  <a:schemeClr val="tx1">
                    <a:lumMod val="75000"/>
                    <a:lumOff val="25000"/>
                  </a:schemeClr>
                </a:solidFill>
                <a:latin typeface="Franklin Gothic Medium" panose="020B0603020102020204" pitchFamily="34" charset="0"/>
                <a:ea typeface="Arial Unicode MS" panose="020B0604020202020204" pitchFamily="34" charset="-128"/>
                <a:cs typeface="Arial Unicode MS" panose="020B0604020202020204" pitchFamily="34" charset="-128"/>
              </a:rPr>
              <a:t> CENTURY AGENCY</a:t>
            </a:r>
          </a:p>
        </p:txBody>
      </p:sp>
      <p:sp>
        <p:nvSpPr>
          <p:cNvPr id="6" name="TextBox 5"/>
          <p:cNvSpPr txBox="1"/>
          <p:nvPr/>
        </p:nvSpPr>
        <p:spPr>
          <a:xfrm>
            <a:off x="2619897" y="2048118"/>
            <a:ext cx="6295503" cy="1569640"/>
          </a:xfrm>
          <a:prstGeom prst="rect">
            <a:avLst/>
          </a:prstGeom>
          <a:noFill/>
        </p:spPr>
        <p:txBody>
          <a:bodyPr wrap="square" lIns="91417" tIns="45710" rIns="91417" bIns="45710" rtlCol="0">
            <a:spAutoFit/>
          </a:bodyPr>
          <a:lstStyle/>
          <a:p>
            <a:pPr defTabSz="914172">
              <a:spcAft>
                <a:spcPts val="1200"/>
              </a:spcAft>
              <a:buClr>
                <a:srgbClr val="004C8A"/>
              </a:buClr>
            </a:pPr>
            <a:r>
              <a:rPr lang="en-US" sz="2400" b="1" dirty="0">
                <a:solidFill>
                  <a:srgbClr val="00247D"/>
                </a:solidFill>
                <a:latin typeface="Franklin Gothic Medium" panose="020B0603020102020204" pitchFamily="34" charset="0"/>
                <a:ea typeface="Arial Unicode MS" panose="020B0604020202020204" pitchFamily="34" charset="-128"/>
                <a:cs typeface="Arial Unicode MS" panose="020B0604020202020204" pitchFamily="34" charset="-128"/>
              </a:rPr>
              <a:t>DOB NOW </a:t>
            </a:r>
            <a:r>
              <a:rPr lang="en-US" sz="2400" dirty="0">
                <a:solidFill>
                  <a:schemeClr val="tx1">
                    <a:lumMod val="75000"/>
                    <a:lumOff val="25000"/>
                  </a:schemeClr>
                </a:solidFill>
                <a:latin typeface="Franklin Gothic Medium" panose="020B0603020102020204" pitchFamily="34" charset="0"/>
                <a:ea typeface="Arial Unicode MS" panose="020B0604020202020204" pitchFamily="34" charset="-128"/>
                <a:cs typeface="Arial Unicode MS" panose="020B0604020202020204" pitchFamily="34" charset="-128"/>
              </a:rPr>
              <a:t>is an interactive, web-based portal that will enable building owners, design professionals, filing representatives, and licensees to </a:t>
            </a:r>
            <a:r>
              <a:rPr lang="en-US" sz="2400" b="1" dirty="0">
                <a:solidFill>
                  <a:srgbClr val="00247D"/>
                </a:solidFill>
                <a:latin typeface="Franklin Gothic Medium" panose="020B0603020102020204" pitchFamily="34" charset="0"/>
                <a:ea typeface="Arial Unicode MS" panose="020B0604020202020204" pitchFamily="34" charset="-128"/>
                <a:cs typeface="Arial Unicode MS" panose="020B0604020202020204" pitchFamily="34" charset="-128"/>
              </a:rPr>
              <a:t>do all business with DOB online</a:t>
            </a:r>
            <a:r>
              <a:rPr lang="en-US" sz="2400" dirty="0">
                <a:solidFill>
                  <a:srgbClr val="012169"/>
                </a:solidFill>
                <a:latin typeface="Franklin Gothic Medium" panose="020B0603020102020204" pitchFamily="34" charset="0"/>
                <a:ea typeface="Arial Unicode MS" panose="020B0604020202020204" pitchFamily="34" charset="-128"/>
                <a:cs typeface="Arial Unicode MS" panose="020B0604020202020204" pitchFamily="34" charset="-128"/>
              </a:rPr>
              <a:t>.</a:t>
            </a:r>
          </a:p>
        </p:txBody>
      </p:sp>
      <p:pic>
        <p:nvPicPr>
          <p:cNvPr id="7" name="image4.png"/>
          <p:cNvPicPr>
            <a:picLocks noChangeAspect="1"/>
          </p:cNvPicPr>
          <p:nvPr/>
        </p:nvPicPr>
        <p:blipFill>
          <a:blip r:embed="rId2"/>
          <a:srcRect l="9230" r="7808" b="11341"/>
          <a:stretch>
            <a:fillRect/>
          </a:stretch>
        </p:blipFill>
        <p:spPr>
          <a:xfrm>
            <a:off x="376286" y="1743318"/>
            <a:ext cx="1985914" cy="2049301"/>
          </a:xfrm>
          <a:prstGeom prst="rect">
            <a:avLst/>
          </a:prstGeom>
          <a:ln w="12700">
            <a:miter lim="400000"/>
          </a:ln>
        </p:spPr>
      </p:pic>
      <p:grpSp>
        <p:nvGrpSpPr>
          <p:cNvPr id="25" name="Group 299"/>
          <p:cNvGrpSpPr/>
          <p:nvPr/>
        </p:nvGrpSpPr>
        <p:grpSpPr>
          <a:xfrm>
            <a:off x="1014961" y="4470621"/>
            <a:ext cx="574745" cy="487268"/>
            <a:chOff x="0" y="0"/>
            <a:chExt cx="525184" cy="522752"/>
          </a:xfrm>
          <a:solidFill>
            <a:srgbClr val="00247D"/>
          </a:solidFill>
        </p:grpSpPr>
        <p:sp>
          <p:nvSpPr>
            <p:cNvPr id="26" name="Shape 293"/>
            <p:cNvSpPr/>
            <p:nvPr/>
          </p:nvSpPr>
          <p:spPr>
            <a:xfrm>
              <a:off x="390988" y="152627"/>
              <a:ext cx="12701" cy="736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1516"/>
                  </a:lnTo>
                  <a:lnTo>
                    <a:pt x="0" y="21600"/>
                  </a:lnTo>
                  <a:close/>
                </a:path>
              </a:pathLst>
            </a:custGeom>
            <a:grpFill/>
            <a:ln w="12700" cap="flat">
              <a:noFill/>
              <a:miter lim="400000"/>
            </a:ln>
            <a:effectLst/>
          </p:spPr>
          <p:txBody>
            <a:bodyPr wrap="square" lIns="45719" tIns="45719" rIns="45719" bIns="45719" numCol="1" anchor="t">
              <a:noAutofit/>
            </a:bodyPr>
            <a:lstStyle/>
            <a:p>
              <a:pPr defTabSz="686382">
                <a:defRPr sz="1600"/>
              </a:pPr>
              <a:endParaRPr dirty="0"/>
            </a:p>
          </p:txBody>
        </p:sp>
        <p:sp>
          <p:nvSpPr>
            <p:cNvPr id="27" name="Shape 294"/>
            <p:cNvSpPr/>
            <p:nvPr/>
          </p:nvSpPr>
          <p:spPr>
            <a:xfrm>
              <a:off x="346949" y="177818"/>
              <a:ext cx="12701" cy="484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2304"/>
                  </a:lnTo>
                  <a:lnTo>
                    <a:pt x="0" y="21600"/>
                  </a:lnTo>
                  <a:close/>
                </a:path>
              </a:pathLst>
            </a:custGeom>
            <a:grpFill/>
            <a:ln w="12700" cap="flat">
              <a:noFill/>
              <a:miter lim="400000"/>
            </a:ln>
            <a:effectLst/>
          </p:spPr>
          <p:txBody>
            <a:bodyPr wrap="square" lIns="45719" tIns="45719" rIns="45719" bIns="45719" numCol="1" anchor="t">
              <a:noAutofit/>
            </a:bodyPr>
            <a:lstStyle/>
            <a:p>
              <a:pPr defTabSz="686382">
                <a:defRPr sz="1600"/>
              </a:pPr>
              <a:endParaRPr dirty="0"/>
            </a:p>
          </p:txBody>
        </p:sp>
        <p:sp>
          <p:nvSpPr>
            <p:cNvPr id="28" name="Shape 295"/>
            <p:cNvSpPr/>
            <p:nvPr/>
          </p:nvSpPr>
          <p:spPr>
            <a:xfrm>
              <a:off x="269493" y="16979"/>
              <a:ext cx="255691" cy="505128"/>
            </a:xfrm>
            <a:custGeom>
              <a:avLst/>
              <a:gdLst/>
              <a:ahLst/>
              <a:cxnLst>
                <a:cxn ang="0">
                  <a:pos x="wd2" y="hd2"/>
                </a:cxn>
                <a:cxn ang="5400000">
                  <a:pos x="wd2" y="hd2"/>
                </a:cxn>
                <a:cxn ang="10800000">
                  <a:pos x="wd2" y="hd2"/>
                </a:cxn>
                <a:cxn ang="16200000">
                  <a:pos x="wd2" y="hd2"/>
                </a:cxn>
              </a:cxnLst>
              <a:rect l="0" t="0" r="r" b="b"/>
              <a:pathLst>
                <a:path w="21600" h="21600" extrusionOk="0">
                  <a:moveTo>
                    <a:pt x="1227" y="7355"/>
                  </a:moveTo>
                  <a:cubicBezTo>
                    <a:pt x="1276" y="7355"/>
                    <a:pt x="1325" y="7330"/>
                    <a:pt x="1375" y="7330"/>
                  </a:cubicBezTo>
                  <a:cubicBezTo>
                    <a:pt x="1718" y="7330"/>
                    <a:pt x="2013" y="7379"/>
                    <a:pt x="2307" y="7477"/>
                  </a:cubicBezTo>
                  <a:cubicBezTo>
                    <a:pt x="3829" y="7037"/>
                    <a:pt x="3829" y="7037"/>
                    <a:pt x="3829" y="7037"/>
                  </a:cubicBezTo>
                  <a:cubicBezTo>
                    <a:pt x="3829" y="4178"/>
                    <a:pt x="3829" y="4178"/>
                    <a:pt x="3829" y="4178"/>
                  </a:cubicBezTo>
                  <a:cubicBezTo>
                    <a:pt x="3829" y="3983"/>
                    <a:pt x="4124" y="3812"/>
                    <a:pt x="4565" y="3812"/>
                  </a:cubicBezTo>
                  <a:cubicBezTo>
                    <a:pt x="6038" y="3812"/>
                    <a:pt x="6038" y="3812"/>
                    <a:pt x="6038" y="3812"/>
                  </a:cubicBezTo>
                  <a:cubicBezTo>
                    <a:pt x="6431" y="3812"/>
                    <a:pt x="6725" y="3983"/>
                    <a:pt x="6725" y="4178"/>
                  </a:cubicBezTo>
                  <a:cubicBezTo>
                    <a:pt x="6725" y="6157"/>
                    <a:pt x="6725" y="6157"/>
                    <a:pt x="6725" y="6157"/>
                  </a:cubicBezTo>
                  <a:cubicBezTo>
                    <a:pt x="7462" y="5962"/>
                    <a:pt x="7462" y="5962"/>
                    <a:pt x="7462" y="5962"/>
                  </a:cubicBezTo>
                  <a:cubicBezTo>
                    <a:pt x="7462" y="2712"/>
                    <a:pt x="7462" y="2712"/>
                    <a:pt x="7462" y="2712"/>
                  </a:cubicBezTo>
                  <a:cubicBezTo>
                    <a:pt x="7462" y="2517"/>
                    <a:pt x="7805" y="2346"/>
                    <a:pt x="8198" y="2346"/>
                  </a:cubicBezTo>
                  <a:cubicBezTo>
                    <a:pt x="9671" y="2346"/>
                    <a:pt x="9671" y="2346"/>
                    <a:pt x="9671" y="2346"/>
                  </a:cubicBezTo>
                  <a:cubicBezTo>
                    <a:pt x="10113" y="2346"/>
                    <a:pt x="10407" y="2517"/>
                    <a:pt x="10407" y="2712"/>
                  </a:cubicBezTo>
                  <a:cubicBezTo>
                    <a:pt x="10407" y="5082"/>
                    <a:pt x="10407" y="5082"/>
                    <a:pt x="10407" y="5082"/>
                  </a:cubicBezTo>
                  <a:cubicBezTo>
                    <a:pt x="11978" y="4643"/>
                    <a:pt x="11978" y="4643"/>
                    <a:pt x="11978" y="4643"/>
                  </a:cubicBezTo>
                  <a:cubicBezTo>
                    <a:pt x="12322" y="4545"/>
                    <a:pt x="12322" y="4545"/>
                    <a:pt x="12322" y="4545"/>
                  </a:cubicBezTo>
                  <a:cubicBezTo>
                    <a:pt x="12518" y="4716"/>
                    <a:pt x="12518" y="4716"/>
                    <a:pt x="12518" y="4716"/>
                  </a:cubicBezTo>
                  <a:cubicBezTo>
                    <a:pt x="12764" y="4911"/>
                    <a:pt x="12764" y="4911"/>
                    <a:pt x="12764" y="4911"/>
                  </a:cubicBezTo>
                  <a:cubicBezTo>
                    <a:pt x="13353" y="4911"/>
                    <a:pt x="13353" y="4911"/>
                    <a:pt x="13353" y="4911"/>
                  </a:cubicBezTo>
                  <a:cubicBezTo>
                    <a:pt x="13745" y="4911"/>
                    <a:pt x="14089" y="5082"/>
                    <a:pt x="14089" y="5278"/>
                  </a:cubicBezTo>
                  <a:cubicBezTo>
                    <a:pt x="14089" y="8943"/>
                    <a:pt x="14089" y="8943"/>
                    <a:pt x="14089" y="8943"/>
                  </a:cubicBezTo>
                  <a:cubicBezTo>
                    <a:pt x="14825" y="8943"/>
                    <a:pt x="14825" y="8943"/>
                    <a:pt x="14825" y="8943"/>
                  </a:cubicBezTo>
                  <a:cubicBezTo>
                    <a:pt x="14825" y="3445"/>
                    <a:pt x="14825" y="3445"/>
                    <a:pt x="14825" y="3445"/>
                  </a:cubicBezTo>
                  <a:cubicBezTo>
                    <a:pt x="14825" y="3250"/>
                    <a:pt x="15169" y="3079"/>
                    <a:pt x="15562" y="3079"/>
                  </a:cubicBezTo>
                  <a:cubicBezTo>
                    <a:pt x="17035" y="3079"/>
                    <a:pt x="17035" y="3079"/>
                    <a:pt x="17035" y="3079"/>
                  </a:cubicBezTo>
                  <a:cubicBezTo>
                    <a:pt x="17427" y="3079"/>
                    <a:pt x="17771" y="3250"/>
                    <a:pt x="17771" y="3445"/>
                  </a:cubicBezTo>
                  <a:cubicBezTo>
                    <a:pt x="17771" y="8943"/>
                    <a:pt x="17771" y="8943"/>
                    <a:pt x="17771" y="8943"/>
                  </a:cubicBezTo>
                  <a:cubicBezTo>
                    <a:pt x="18115" y="8943"/>
                    <a:pt x="18115" y="8943"/>
                    <a:pt x="18115" y="8943"/>
                  </a:cubicBezTo>
                  <a:cubicBezTo>
                    <a:pt x="18507" y="8943"/>
                    <a:pt x="18851" y="9090"/>
                    <a:pt x="18851" y="9310"/>
                  </a:cubicBezTo>
                  <a:cubicBezTo>
                    <a:pt x="18851" y="9505"/>
                    <a:pt x="18507" y="9652"/>
                    <a:pt x="18115" y="9652"/>
                  </a:cubicBezTo>
                  <a:cubicBezTo>
                    <a:pt x="17035" y="9652"/>
                    <a:pt x="17035" y="9652"/>
                    <a:pt x="17035" y="9652"/>
                  </a:cubicBezTo>
                  <a:cubicBezTo>
                    <a:pt x="15562" y="9652"/>
                    <a:pt x="15562" y="9652"/>
                    <a:pt x="15562" y="9652"/>
                  </a:cubicBezTo>
                  <a:cubicBezTo>
                    <a:pt x="13353" y="9652"/>
                    <a:pt x="13353" y="9652"/>
                    <a:pt x="13353" y="9652"/>
                  </a:cubicBezTo>
                  <a:cubicBezTo>
                    <a:pt x="11880" y="9652"/>
                    <a:pt x="11880" y="9652"/>
                    <a:pt x="11880" y="9652"/>
                  </a:cubicBezTo>
                  <a:cubicBezTo>
                    <a:pt x="9671" y="9652"/>
                    <a:pt x="9671" y="9652"/>
                    <a:pt x="9671" y="9652"/>
                  </a:cubicBezTo>
                  <a:cubicBezTo>
                    <a:pt x="8198" y="9652"/>
                    <a:pt x="8198" y="9652"/>
                    <a:pt x="8198" y="9652"/>
                  </a:cubicBezTo>
                  <a:cubicBezTo>
                    <a:pt x="6038" y="9652"/>
                    <a:pt x="6038" y="9652"/>
                    <a:pt x="6038" y="9652"/>
                  </a:cubicBezTo>
                  <a:cubicBezTo>
                    <a:pt x="4565" y="9652"/>
                    <a:pt x="4565" y="9652"/>
                    <a:pt x="4565" y="9652"/>
                  </a:cubicBezTo>
                  <a:cubicBezTo>
                    <a:pt x="3436" y="9652"/>
                    <a:pt x="3436" y="9652"/>
                    <a:pt x="3436" y="9652"/>
                  </a:cubicBezTo>
                  <a:cubicBezTo>
                    <a:pt x="3044" y="9652"/>
                    <a:pt x="2700" y="9505"/>
                    <a:pt x="2700" y="9310"/>
                  </a:cubicBezTo>
                  <a:cubicBezTo>
                    <a:pt x="2700" y="9090"/>
                    <a:pt x="3044" y="8943"/>
                    <a:pt x="3436" y="8943"/>
                  </a:cubicBezTo>
                  <a:cubicBezTo>
                    <a:pt x="3829" y="8943"/>
                    <a:pt x="3829" y="8943"/>
                    <a:pt x="3829" y="8943"/>
                  </a:cubicBezTo>
                  <a:cubicBezTo>
                    <a:pt x="3829" y="7941"/>
                    <a:pt x="3829" y="7941"/>
                    <a:pt x="3829" y="7941"/>
                  </a:cubicBezTo>
                  <a:cubicBezTo>
                    <a:pt x="3289" y="8088"/>
                    <a:pt x="3289" y="8088"/>
                    <a:pt x="3289" y="8088"/>
                  </a:cubicBezTo>
                  <a:cubicBezTo>
                    <a:pt x="3289" y="8137"/>
                    <a:pt x="3338" y="8186"/>
                    <a:pt x="3338" y="8234"/>
                  </a:cubicBezTo>
                  <a:cubicBezTo>
                    <a:pt x="3436" y="8772"/>
                    <a:pt x="2602" y="9261"/>
                    <a:pt x="1522" y="9285"/>
                  </a:cubicBezTo>
                  <a:cubicBezTo>
                    <a:pt x="1178" y="9310"/>
                    <a:pt x="835" y="9310"/>
                    <a:pt x="540" y="9310"/>
                  </a:cubicBezTo>
                  <a:cubicBezTo>
                    <a:pt x="540" y="9310"/>
                    <a:pt x="540" y="9310"/>
                    <a:pt x="540" y="9310"/>
                  </a:cubicBezTo>
                  <a:cubicBezTo>
                    <a:pt x="344" y="9310"/>
                    <a:pt x="147" y="9310"/>
                    <a:pt x="0" y="9310"/>
                  </a:cubicBezTo>
                  <a:cubicBezTo>
                    <a:pt x="0" y="17495"/>
                    <a:pt x="0" y="17495"/>
                    <a:pt x="0" y="17495"/>
                  </a:cubicBezTo>
                  <a:cubicBezTo>
                    <a:pt x="8051" y="17495"/>
                    <a:pt x="8051" y="17495"/>
                    <a:pt x="8051" y="17495"/>
                  </a:cubicBezTo>
                  <a:cubicBezTo>
                    <a:pt x="5400" y="21600"/>
                    <a:pt x="5400" y="21600"/>
                    <a:pt x="5400" y="21600"/>
                  </a:cubicBezTo>
                  <a:cubicBezTo>
                    <a:pt x="7658" y="21600"/>
                    <a:pt x="7658" y="21600"/>
                    <a:pt x="7658" y="21600"/>
                  </a:cubicBezTo>
                  <a:cubicBezTo>
                    <a:pt x="10309" y="17495"/>
                    <a:pt x="10309" y="17495"/>
                    <a:pt x="10309" y="17495"/>
                  </a:cubicBezTo>
                  <a:cubicBezTo>
                    <a:pt x="11242" y="17495"/>
                    <a:pt x="11242" y="17495"/>
                    <a:pt x="11242" y="17495"/>
                  </a:cubicBezTo>
                  <a:cubicBezTo>
                    <a:pt x="13893" y="21600"/>
                    <a:pt x="13893" y="21600"/>
                    <a:pt x="13893" y="21600"/>
                  </a:cubicBezTo>
                  <a:cubicBezTo>
                    <a:pt x="16200" y="21600"/>
                    <a:pt x="16200" y="21600"/>
                    <a:pt x="16200" y="21600"/>
                  </a:cubicBezTo>
                  <a:cubicBezTo>
                    <a:pt x="13549" y="17495"/>
                    <a:pt x="13549" y="17495"/>
                    <a:pt x="13549" y="17495"/>
                  </a:cubicBezTo>
                  <a:cubicBezTo>
                    <a:pt x="21600" y="17495"/>
                    <a:pt x="21600" y="17495"/>
                    <a:pt x="21600" y="17495"/>
                  </a:cubicBezTo>
                  <a:cubicBezTo>
                    <a:pt x="21600" y="0"/>
                    <a:pt x="21600" y="0"/>
                    <a:pt x="21600" y="0"/>
                  </a:cubicBezTo>
                  <a:cubicBezTo>
                    <a:pt x="0" y="0"/>
                    <a:pt x="0" y="0"/>
                    <a:pt x="0" y="0"/>
                  </a:cubicBezTo>
                  <a:cubicBezTo>
                    <a:pt x="0" y="7355"/>
                    <a:pt x="0" y="7355"/>
                    <a:pt x="0" y="7355"/>
                  </a:cubicBezTo>
                  <a:cubicBezTo>
                    <a:pt x="147" y="7355"/>
                    <a:pt x="344" y="7355"/>
                    <a:pt x="540" y="7355"/>
                  </a:cubicBezTo>
                  <a:cubicBezTo>
                    <a:pt x="736" y="7355"/>
                    <a:pt x="982" y="7355"/>
                    <a:pt x="1227" y="7355"/>
                  </a:cubicBezTo>
                  <a:close/>
                  <a:moveTo>
                    <a:pt x="3142" y="14807"/>
                  </a:moveTo>
                  <a:cubicBezTo>
                    <a:pt x="3142" y="13928"/>
                    <a:pt x="3142" y="13928"/>
                    <a:pt x="3142" y="13928"/>
                  </a:cubicBezTo>
                  <a:cubicBezTo>
                    <a:pt x="13156" y="13928"/>
                    <a:pt x="13156" y="13928"/>
                    <a:pt x="13156" y="13928"/>
                  </a:cubicBezTo>
                  <a:cubicBezTo>
                    <a:pt x="13156" y="14807"/>
                    <a:pt x="13156" y="14807"/>
                    <a:pt x="13156" y="14807"/>
                  </a:cubicBezTo>
                  <a:lnTo>
                    <a:pt x="3142" y="14807"/>
                  </a:lnTo>
                  <a:close/>
                  <a:moveTo>
                    <a:pt x="17084" y="13243"/>
                  </a:moveTo>
                  <a:cubicBezTo>
                    <a:pt x="3142" y="13243"/>
                    <a:pt x="3142" y="13243"/>
                    <a:pt x="3142" y="13243"/>
                  </a:cubicBezTo>
                  <a:cubicBezTo>
                    <a:pt x="3142" y="12364"/>
                    <a:pt x="3142" y="12364"/>
                    <a:pt x="3142" y="12364"/>
                  </a:cubicBezTo>
                  <a:cubicBezTo>
                    <a:pt x="17084" y="12364"/>
                    <a:pt x="17084" y="12364"/>
                    <a:pt x="17084" y="12364"/>
                  </a:cubicBezTo>
                  <a:lnTo>
                    <a:pt x="17084" y="13243"/>
                  </a:lnTo>
                  <a:close/>
                </a:path>
              </a:pathLst>
            </a:custGeom>
            <a:grpFill/>
            <a:ln w="12700" cap="flat">
              <a:noFill/>
              <a:miter lim="400000"/>
            </a:ln>
            <a:effectLst/>
          </p:spPr>
          <p:txBody>
            <a:bodyPr wrap="square" lIns="45719" tIns="45719" rIns="45719" bIns="45719" numCol="1" anchor="t">
              <a:noAutofit/>
            </a:bodyPr>
            <a:lstStyle/>
            <a:p>
              <a:pPr defTabSz="686382">
                <a:defRPr sz="1600"/>
              </a:pPr>
              <a:endParaRPr dirty="0"/>
            </a:p>
          </p:txBody>
        </p:sp>
        <p:sp>
          <p:nvSpPr>
            <p:cNvPr id="29" name="Shape 296"/>
            <p:cNvSpPr/>
            <p:nvPr/>
          </p:nvSpPr>
          <p:spPr>
            <a:xfrm>
              <a:off x="0" y="118392"/>
              <a:ext cx="304439" cy="404361"/>
            </a:xfrm>
            <a:custGeom>
              <a:avLst/>
              <a:gdLst/>
              <a:ahLst/>
              <a:cxnLst>
                <a:cxn ang="0">
                  <a:pos x="wd2" y="hd2"/>
                </a:cxn>
                <a:cxn ang="5400000">
                  <a:pos x="wd2" y="hd2"/>
                </a:cxn>
                <a:cxn ang="10800000">
                  <a:pos x="wd2" y="hd2"/>
                </a:cxn>
                <a:cxn ang="16200000">
                  <a:pos x="wd2" y="hd2"/>
                </a:cxn>
              </a:cxnLst>
              <a:rect l="0" t="0" r="r" b="b"/>
              <a:pathLst>
                <a:path w="21561" h="21600" extrusionOk="0">
                  <a:moveTo>
                    <a:pt x="13495" y="20107"/>
                  </a:moveTo>
                  <a:cubicBezTo>
                    <a:pt x="13495" y="6946"/>
                    <a:pt x="13495" y="6946"/>
                    <a:pt x="13495" y="6946"/>
                  </a:cubicBezTo>
                  <a:cubicBezTo>
                    <a:pt x="13495" y="6885"/>
                    <a:pt x="13495" y="6824"/>
                    <a:pt x="13454" y="6733"/>
                  </a:cubicBezTo>
                  <a:cubicBezTo>
                    <a:pt x="13454" y="4113"/>
                    <a:pt x="13454" y="4113"/>
                    <a:pt x="13454" y="4113"/>
                  </a:cubicBezTo>
                  <a:cubicBezTo>
                    <a:pt x="14030" y="4539"/>
                    <a:pt x="14688" y="4935"/>
                    <a:pt x="15511" y="5240"/>
                  </a:cubicBezTo>
                  <a:cubicBezTo>
                    <a:pt x="16128" y="5484"/>
                    <a:pt x="16786" y="5667"/>
                    <a:pt x="17527" y="5819"/>
                  </a:cubicBezTo>
                  <a:cubicBezTo>
                    <a:pt x="18021" y="5880"/>
                    <a:pt x="18555" y="5941"/>
                    <a:pt x="19090" y="5971"/>
                  </a:cubicBezTo>
                  <a:cubicBezTo>
                    <a:pt x="19214" y="5971"/>
                    <a:pt x="19378" y="5971"/>
                    <a:pt x="19543" y="5971"/>
                  </a:cubicBezTo>
                  <a:cubicBezTo>
                    <a:pt x="19543" y="5971"/>
                    <a:pt x="19543" y="5971"/>
                    <a:pt x="19543" y="5971"/>
                  </a:cubicBezTo>
                  <a:cubicBezTo>
                    <a:pt x="19790" y="5971"/>
                    <a:pt x="20078" y="5971"/>
                    <a:pt x="20366" y="5941"/>
                  </a:cubicBezTo>
                  <a:cubicBezTo>
                    <a:pt x="21065" y="5910"/>
                    <a:pt x="21600" y="5423"/>
                    <a:pt x="21559" y="4905"/>
                  </a:cubicBezTo>
                  <a:cubicBezTo>
                    <a:pt x="21559" y="4874"/>
                    <a:pt x="21559" y="4844"/>
                    <a:pt x="21518" y="4814"/>
                  </a:cubicBezTo>
                  <a:cubicBezTo>
                    <a:pt x="21518" y="4753"/>
                    <a:pt x="21477" y="4661"/>
                    <a:pt x="21435" y="4600"/>
                  </a:cubicBezTo>
                  <a:cubicBezTo>
                    <a:pt x="21353" y="4448"/>
                    <a:pt x="21189" y="4296"/>
                    <a:pt x="21024" y="4204"/>
                  </a:cubicBezTo>
                  <a:cubicBezTo>
                    <a:pt x="20942" y="4143"/>
                    <a:pt x="20818" y="4113"/>
                    <a:pt x="20695" y="4052"/>
                  </a:cubicBezTo>
                  <a:cubicBezTo>
                    <a:pt x="20530" y="4021"/>
                    <a:pt x="20325" y="3991"/>
                    <a:pt x="20119" y="4021"/>
                  </a:cubicBezTo>
                  <a:cubicBezTo>
                    <a:pt x="19913" y="4021"/>
                    <a:pt x="19707" y="4021"/>
                    <a:pt x="19543" y="4021"/>
                  </a:cubicBezTo>
                  <a:cubicBezTo>
                    <a:pt x="19378" y="4021"/>
                    <a:pt x="19214" y="4021"/>
                    <a:pt x="19090" y="4021"/>
                  </a:cubicBezTo>
                  <a:cubicBezTo>
                    <a:pt x="18555" y="3991"/>
                    <a:pt x="18103" y="3930"/>
                    <a:pt x="17691" y="3808"/>
                  </a:cubicBezTo>
                  <a:cubicBezTo>
                    <a:pt x="17362" y="3747"/>
                    <a:pt x="17033" y="3656"/>
                    <a:pt x="16745" y="3534"/>
                  </a:cubicBezTo>
                  <a:cubicBezTo>
                    <a:pt x="15634" y="3077"/>
                    <a:pt x="14770" y="2376"/>
                    <a:pt x="14235" y="1767"/>
                  </a:cubicBezTo>
                  <a:cubicBezTo>
                    <a:pt x="13989" y="1462"/>
                    <a:pt x="13783" y="1188"/>
                    <a:pt x="13659" y="1005"/>
                  </a:cubicBezTo>
                  <a:cubicBezTo>
                    <a:pt x="13618" y="883"/>
                    <a:pt x="13577" y="823"/>
                    <a:pt x="13536" y="762"/>
                  </a:cubicBezTo>
                  <a:cubicBezTo>
                    <a:pt x="13536" y="762"/>
                    <a:pt x="13536" y="731"/>
                    <a:pt x="13536" y="731"/>
                  </a:cubicBezTo>
                  <a:cubicBezTo>
                    <a:pt x="13495" y="731"/>
                    <a:pt x="13495" y="701"/>
                    <a:pt x="13495" y="701"/>
                  </a:cubicBezTo>
                  <a:cubicBezTo>
                    <a:pt x="13495" y="701"/>
                    <a:pt x="13495" y="701"/>
                    <a:pt x="13495" y="701"/>
                  </a:cubicBezTo>
                  <a:cubicBezTo>
                    <a:pt x="13454" y="579"/>
                    <a:pt x="13330" y="457"/>
                    <a:pt x="13207" y="335"/>
                  </a:cubicBezTo>
                  <a:cubicBezTo>
                    <a:pt x="12960" y="122"/>
                    <a:pt x="12590" y="0"/>
                    <a:pt x="12178" y="0"/>
                  </a:cubicBezTo>
                  <a:cubicBezTo>
                    <a:pt x="5842" y="0"/>
                    <a:pt x="5842" y="0"/>
                    <a:pt x="5842" y="0"/>
                  </a:cubicBezTo>
                  <a:cubicBezTo>
                    <a:pt x="5719" y="0"/>
                    <a:pt x="5637" y="0"/>
                    <a:pt x="5554" y="0"/>
                  </a:cubicBezTo>
                  <a:cubicBezTo>
                    <a:pt x="5390" y="30"/>
                    <a:pt x="5266" y="30"/>
                    <a:pt x="5143" y="61"/>
                  </a:cubicBezTo>
                  <a:cubicBezTo>
                    <a:pt x="5061" y="91"/>
                    <a:pt x="3867" y="366"/>
                    <a:pt x="2592" y="1158"/>
                  </a:cubicBezTo>
                  <a:cubicBezTo>
                    <a:pt x="1975" y="1554"/>
                    <a:pt x="1317" y="2072"/>
                    <a:pt x="823" y="2742"/>
                  </a:cubicBezTo>
                  <a:cubicBezTo>
                    <a:pt x="329" y="3443"/>
                    <a:pt x="0" y="4265"/>
                    <a:pt x="0" y="5240"/>
                  </a:cubicBezTo>
                  <a:cubicBezTo>
                    <a:pt x="0" y="6733"/>
                    <a:pt x="741" y="8500"/>
                    <a:pt x="2633" y="10572"/>
                  </a:cubicBezTo>
                  <a:cubicBezTo>
                    <a:pt x="2880" y="10846"/>
                    <a:pt x="3291" y="10998"/>
                    <a:pt x="3703" y="10998"/>
                  </a:cubicBezTo>
                  <a:cubicBezTo>
                    <a:pt x="3991" y="10998"/>
                    <a:pt x="4238" y="10968"/>
                    <a:pt x="4443" y="10846"/>
                  </a:cubicBezTo>
                  <a:cubicBezTo>
                    <a:pt x="4485" y="10815"/>
                    <a:pt x="4526" y="10815"/>
                    <a:pt x="4567" y="10785"/>
                  </a:cubicBezTo>
                  <a:cubicBezTo>
                    <a:pt x="4567" y="20107"/>
                    <a:pt x="4567" y="20107"/>
                    <a:pt x="4567" y="20107"/>
                  </a:cubicBezTo>
                  <a:cubicBezTo>
                    <a:pt x="4567" y="20930"/>
                    <a:pt x="5472" y="21600"/>
                    <a:pt x="6583" y="21600"/>
                  </a:cubicBezTo>
                  <a:cubicBezTo>
                    <a:pt x="7735" y="21600"/>
                    <a:pt x="8640" y="20930"/>
                    <a:pt x="8640" y="20107"/>
                  </a:cubicBezTo>
                  <a:cubicBezTo>
                    <a:pt x="8640" y="10206"/>
                    <a:pt x="8640" y="10206"/>
                    <a:pt x="8640" y="10206"/>
                  </a:cubicBezTo>
                  <a:cubicBezTo>
                    <a:pt x="9422" y="10206"/>
                    <a:pt x="9422" y="10206"/>
                    <a:pt x="9422" y="10206"/>
                  </a:cubicBezTo>
                  <a:cubicBezTo>
                    <a:pt x="9422" y="20107"/>
                    <a:pt x="9422" y="20107"/>
                    <a:pt x="9422" y="20107"/>
                  </a:cubicBezTo>
                  <a:cubicBezTo>
                    <a:pt x="9422" y="20930"/>
                    <a:pt x="10327" y="21600"/>
                    <a:pt x="11438" y="21600"/>
                  </a:cubicBezTo>
                  <a:cubicBezTo>
                    <a:pt x="12590" y="21600"/>
                    <a:pt x="13495" y="20930"/>
                    <a:pt x="13495" y="20107"/>
                  </a:cubicBezTo>
                  <a:close/>
                  <a:moveTo>
                    <a:pt x="2633" y="5240"/>
                  </a:moveTo>
                  <a:cubicBezTo>
                    <a:pt x="2633" y="4600"/>
                    <a:pt x="2839" y="4113"/>
                    <a:pt x="3127" y="3686"/>
                  </a:cubicBezTo>
                  <a:cubicBezTo>
                    <a:pt x="3497" y="3168"/>
                    <a:pt x="4032" y="2772"/>
                    <a:pt x="4567" y="2498"/>
                  </a:cubicBezTo>
                  <a:cubicBezTo>
                    <a:pt x="4567" y="6946"/>
                    <a:pt x="4567" y="6946"/>
                    <a:pt x="4567" y="6946"/>
                  </a:cubicBezTo>
                  <a:cubicBezTo>
                    <a:pt x="4567" y="9201"/>
                    <a:pt x="4567" y="9201"/>
                    <a:pt x="4567" y="9201"/>
                  </a:cubicBezTo>
                  <a:cubicBezTo>
                    <a:pt x="3086" y="7494"/>
                    <a:pt x="2633" y="6184"/>
                    <a:pt x="2633" y="5240"/>
                  </a:cubicBezTo>
                  <a:close/>
                  <a:moveTo>
                    <a:pt x="9010" y="8896"/>
                  </a:moveTo>
                  <a:cubicBezTo>
                    <a:pt x="8640" y="8561"/>
                    <a:pt x="8640" y="8561"/>
                    <a:pt x="8640" y="8561"/>
                  </a:cubicBezTo>
                  <a:cubicBezTo>
                    <a:pt x="7447" y="7434"/>
                    <a:pt x="7447" y="7434"/>
                    <a:pt x="7447" y="7434"/>
                  </a:cubicBezTo>
                  <a:cubicBezTo>
                    <a:pt x="7776" y="5728"/>
                    <a:pt x="7776" y="5728"/>
                    <a:pt x="7776" y="5728"/>
                  </a:cubicBezTo>
                  <a:cubicBezTo>
                    <a:pt x="8393" y="2315"/>
                    <a:pt x="8393" y="2315"/>
                    <a:pt x="8393" y="2315"/>
                  </a:cubicBezTo>
                  <a:cubicBezTo>
                    <a:pt x="8064" y="1950"/>
                    <a:pt x="8064" y="1950"/>
                    <a:pt x="8064" y="1950"/>
                  </a:cubicBezTo>
                  <a:cubicBezTo>
                    <a:pt x="8393" y="1036"/>
                    <a:pt x="8393" y="1036"/>
                    <a:pt x="8393" y="1036"/>
                  </a:cubicBezTo>
                  <a:cubicBezTo>
                    <a:pt x="9010" y="1036"/>
                    <a:pt x="9010" y="1036"/>
                    <a:pt x="9010" y="1036"/>
                  </a:cubicBezTo>
                  <a:cubicBezTo>
                    <a:pt x="9627" y="1036"/>
                    <a:pt x="9627" y="1036"/>
                    <a:pt x="9627" y="1036"/>
                  </a:cubicBezTo>
                  <a:cubicBezTo>
                    <a:pt x="9957" y="1950"/>
                    <a:pt x="9957" y="1950"/>
                    <a:pt x="9957" y="1950"/>
                  </a:cubicBezTo>
                  <a:cubicBezTo>
                    <a:pt x="9627" y="2315"/>
                    <a:pt x="9627" y="2315"/>
                    <a:pt x="9627" y="2315"/>
                  </a:cubicBezTo>
                  <a:cubicBezTo>
                    <a:pt x="10286" y="5728"/>
                    <a:pt x="10286" y="5728"/>
                    <a:pt x="10286" y="5728"/>
                  </a:cubicBezTo>
                  <a:cubicBezTo>
                    <a:pt x="10574" y="7434"/>
                    <a:pt x="10574" y="7434"/>
                    <a:pt x="10574" y="7434"/>
                  </a:cubicBezTo>
                  <a:cubicBezTo>
                    <a:pt x="9422" y="8530"/>
                    <a:pt x="9422" y="8530"/>
                    <a:pt x="9422" y="8530"/>
                  </a:cubicBezTo>
                  <a:lnTo>
                    <a:pt x="9010" y="8896"/>
                  </a:lnTo>
                  <a:close/>
                </a:path>
              </a:pathLst>
            </a:custGeom>
            <a:grpFill/>
            <a:ln w="12700" cap="flat">
              <a:noFill/>
              <a:miter lim="400000"/>
            </a:ln>
            <a:effectLst/>
          </p:spPr>
          <p:txBody>
            <a:bodyPr wrap="square" lIns="45719" tIns="45719" rIns="45719" bIns="45719" numCol="1" anchor="t">
              <a:noAutofit/>
            </a:bodyPr>
            <a:lstStyle/>
            <a:p>
              <a:pPr defTabSz="686382">
                <a:defRPr sz="1600"/>
              </a:pPr>
              <a:endParaRPr dirty="0"/>
            </a:p>
          </p:txBody>
        </p:sp>
        <p:sp>
          <p:nvSpPr>
            <p:cNvPr id="30" name="Shape 297"/>
            <p:cNvSpPr/>
            <p:nvPr/>
          </p:nvSpPr>
          <p:spPr>
            <a:xfrm>
              <a:off x="75110" y="0"/>
              <a:ext cx="104522" cy="102716"/>
            </a:xfrm>
            <a:custGeom>
              <a:avLst/>
              <a:gdLst/>
              <a:ahLst/>
              <a:cxnLst>
                <a:cxn ang="0">
                  <a:pos x="wd2" y="hd2"/>
                </a:cxn>
                <a:cxn ang="5400000">
                  <a:pos x="wd2" y="hd2"/>
                </a:cxn>
                <a:cxn ang="10800000">
                  <a:pos x="wd2" y="hd2"/>
                </a:cxn>
                <a:cxn ang="16200000">
                  <a:pos x="wd2" y="hd2"/>
                </a:cxn>
              </a:cxnLst>
              <a:rect l="0" t="0" r="r" b="b"/>
              <a:pathLst>
                <a:path w="19627" h="19627" extrusionOk="0">
                  <a:moveTo>
                    <a:pt x="12070" y="19339"/>
                  </a:moveTo>
                  <a:cubicBezTo>
                    <a:pt x="17306" y="18139"/>
                    <a:pt x="20579" y="12903"/>
                    <a:pt x="19379" y="7557"/>
                  </a:cubicBezTo>
                  <a:cubicBezTo>
                    <a:pt x="18179" y="2321"/>
                    <a:pt x="12834" y="-952"/>
                    <a:pt x="7597" y="248"/>
                  </a:cubicBezTo>
                  <a:cubicBezTo>
                    <a:pt x="2252" y="1448"/>
                    <a:pt x="-1021" y="6793"/>
                    <a:pt x="288" y="12030"/>
                  </a:cubicBezTo>
                  <a:cubicBezTo>
                    <a:pt x="1488" y="17375"/>
                    <a:pt x="6724" y="20648"/>
                    <a:pt x="12070" y="19339"/>
                  </a:cubicBezTo>
                  <a:close/>
                </a:path>
              </a:pathLst>
            </a:custGeom>
            <a:grpFill/>
            <a:ln w="12700" cap="flat">
              <a:noFill/>
              <a:miter lim="400000"/>
            </a:ln>
            <a:effectLst/>
          </p:spPr>
          <p:txBody>
            <a:bodyPr wrap="square" lIns="45719" tIns="45719" rIns="45719" bIns="45719" numCol="1" anchor="t">
              <a:noAutofit/>
            </a:bodyPr>
            <a:lstStyle/>
            <a:p>
              <a:pPr defTabSz="686382">
                <a:defRPr sz="1600"/>
              </a:pPr>
              <a:endParaRPr dirty="0"/>
            </a:p>
          </p:txBody>
        </p:sp>
        <p:sp>
          <p:nvSpPr>
            <p:cNvPr id="31" name="Shape 298"/>
            <p:cNvSpPr/>
            <p:nvPr/>
          </p:nvSpPr>
          <p:spPr>
            <a:xfrm>
              <a:off x="301044" y="129373"/>
              <a:ext cx="117000" cy="72993"/>
            </a:xfrm>
            <a:custGeom>
              <a:avLst/>
              <a:gdLst/>
              <a:ahLst/>
              <a:cxnLst>
                <a:cxn ang="0">
                  <a:pos x="wd2" y="hd2"/>
                </a:cxn>
                <a:cxn ang="5400000">
                  <a:pos x="wd2" y="hd2"/>
                </a:cxn>
                <a:cxn ang="10800000">
                  <a:pos x="wd2" y="hd2"/>
                </a:cxn>
                <a:cxn ang="16200000">
                  <a:pos x="wd2" y="hd2"/>
                </a:cxn>
              </a:cxnLst>
              <a:rect l="0" t="0" r="r" b="b"/>
              <a:pathLst>
                <a:path w="21600" h="21600" extrusionOk="0">
                  <a:moveTo>
                    <a:pt x="1069" y="21600"/>
                  </a:moveTo>
                  <a:cubicBezTo>
                    <a:pt x="2566" y="20069"/>
                    <a:pt x="2566" y="20069"/>
                    <a:pt x="2566" y="20069"/>
                  </a:cubicBezTo>
                  <a:cubicBezTo>
                    <a:pt x="8875" y="14117"/>
                    <a:pt x="8875" y="14117"/>
                    <a:pt x="8875" y="14117"/>
                  </a:cubicBezTo>
                  <a:cubicBezTo>
                    <a:pt x="10479" y="12586"/>
                    <a:pt x="10479" y="12586"/>
                    <a:pt x="10479" y="12586"/>
                  </a:cubicBezTo>
                  <a:cubicBezTo>
                    <a:pt x="16895" y="6633"/>
                    <a:pt x="16895" y="6633"/>
                    <a:pt x="16895" y="6633"/>
                  </a:cubicBezTo>
                  <a:cubicBezTo>
                    <a:pt x="18499" y="5102"/>
                    <a:pt x="18499" y="5102"/>
                    <a:pt x="18499" y="5102"/>
                  </a:cubicBezTo>
                  <a:cubicBezTo>
                    <a:pt x="21600" y="2211"/>
                    <a:pt x="21600" y="2211"/>
                    <a:pt x="21600" y="2211"/>
                  </a:cubicBezTo>
                  <a:cubicBezTo>
                    <a:pt x="20958" y="680"/>
                    <a:pt x="20958" y="680"/>
                    <a:pt x="20958" y="680"/>
                  </a:cubicBezTo>
                  <a:cubicBezTo>
                    <a:pt x="20745" y="0"/>
                    <a:pt x="20745" y="0"/>
                    <a:pt x="20745" y="0"/>
                  </a:cubicBezTo>
                  <a:cubicBezTo>
                    <a:pt x="19889" y="680"/>
                    <a:pt x="19889" y="680"/>
                    <a:pt x="19889" y="680"/>
                  </a:cubicBezTo>
                  <a:cubicBezTo>
                    <a:pt x="18820" y="1701"/>
                    <a:pt x="18820" y="1701"/>
                    <a:pt x="18820" y="1701"/>
                  </a:cubicBezTo>
                  <a:cubicBezTo>
                    <a:pt x="16895" y="3572"/>
                    <a:pt x="16895" y="3572"/>
                    <a:pt x="16895" y="3572"/>
                  </a:cubicBezTo>
                  <a:cubicBezTo>
                    <a:pt x="10479" y="9524"/>
                    <a:pt x="10479" y="9524"/>
                    <a:pt x="10479" y="9524"/>
                  </a:cubicBezTo>
                  <a:cubicBezTo>
                    <a:pt x="8875" y="11055"/>
                    <a:pt x="8875" y="11055"/>
                    <a:pt x="8875" y="11055"/>
                  </a:cubicBezTo>
                  <a:cubicBezTo>
                    <a:pt x="2566" y="17008"/>
                    <a:pt x="2566" y="17008"/>
                    <a:pt x="2566" y="17008"/>
                  </a:cubicBezTo>
                  <a:cubicBezTo>
                    <a:pt x="0" y="19389"/>
                    <a:pt x="0" y="19389"/>
                    <a:pt x="0" y="19389"/>
                  </a:cubicBezTo>
                  <a:cubicBezTo>
                    <a:pt x="428" y="19899"/>
                    <a:pt x="855" y="20750"/>
                    <a:pt x="1069" y="21600"/>
                  </a:cubicBezTo>
                  <a:close/>
                </a:path>
              </a:pathLst>
            </a:custGeom>
            <a:grpFill/>
            <a:ln w="12700" cap="flat">
              <a:noFill/>
              <a:miter lim="400000"/>
            </a:ln>
            <a:effectLst/>
          </p:spPr>
          <p:txBody>
            <a:bodyPr wrap="square" lIns="45719" tIns="45719" rIns="45719" bIns="45719" numCol="1" anchor="t">
              <a:noAutofit/>
            </a:bodyPr>
            <a:lstStyle/>
            <a:p>
              <a:pPr defTabSz="686382">
                <a:defRPr sz="1600"/>
              </a:pPr>
              <a:endParaRPr dirty="0"/>
            </a:p>
          </p:txBody>
        </p:sp>
      </p:grpSp>
      <p:sp>
        <p:nvSpPr>
          <p:cNvPr id="32" name="Shape 292"/>
          <p:cNvSpPr/>
          <p:nvPr/>
        </p:nvSpPr>
        <p:spPr>
          <a:xfrm>
            <a:off x="3113705" y="4470616"/>
            <a:ext cx="535984" cy="504236"/>
          </a:xfrm>
          <a:custGeom>
            <a:avLst/>
            <a:gdLst/>
            <a:ahLst/>
            <a:cxnLst>
              <a:cxn ang="0">
                <a:pos x="wd2" y="hd2"/>
              </a:cxn>
              <a:cxn ang="5400000">
                <a:pos x="wd2" y="hd2"/>
              </a:cxn>
              <a:cxn ang="10800000">
                <a:pos x="wd2" y="hd2"/>
              </a:cxn>
              <a:cxn ang="16200000">
                <a:pos x="wd2" y="hd2"/>
              </a:cxn>
            </a:cxnLst>
            <a:rect l="0" t="0" r="r" b="b"/>
            <a:pathLst>
              <a:path w="21435" h="21219" extrusionOk="0">
                <a:moveTo>
                  <a:pt x="4" y="9257"/>
                </a:moveTo>
                <a:cubicBezTo>
                  <a:pt x="4" y="8345"/>
                  <a:pt x="4" y="7364"/>
                  <a:pt x="520" y="6662"/>
                </a:cubicBezTo>
                <a:cubicBezTo>
                  <a:pt x="951" y="5961"/>
                  <a:pt x="1725" y="5330"/>
                  <a:pt x="2758" y="5330"/>
                </a:cubicBezTo>
                <a:cubicBezTo>
                  <a:pt x="3102" y="5330"/>
                  <a:pt x="3102" y="5330"/>
                  <a:pt x="3102" y="5330"/>
                </a:cubicBezTo>
                <a:cubicBezTo>
                  <a:pt x="3704" y="5891"/>
                  <a:pt x="4737" y="6031"/>
                  <a:pt x="5512" y="5681"/>
                </a:cubicBezTo>
                <a:cubicBezTo>
                  <a:pt x="5512" y="5821"/>
                  <a:pt x="5426" y="5891"/>
                  <a:pt x="5340" y="6031"/>
                </a:cubicBezTo>
                <a:cubicBezTo>
                  <a:pt x="4737" y="7013"/>
                  <a:pt x="4651" y="8205"/>
                  <a:pt x="4651" y="9257"/>
                </a:cubicBezTo>
                <a:cubicBezTo>
                  <a:pt x="4651" y="10449"/>
                  <a:pt x="4737" y="11642"/>
                  <a:pt x="4651" y="12834"/>
                </a:cubicBezTo>
                <a:cubicBezTo>
                  <a:pt x="4565" y="13675"/>
                  <a:pt x="5684" y="14166"/>
                  <a:pt x="6716" y="14166"/>
                </a:cubicBezTo>
                <a:cubicBezTo>
                  <a:pt x="6802" y="19496"/>
                  <a:pt x="6802" y="19496"/>
                  <a:pt x="6802" y="19496"/>
                </a:cubicBezTo>
                <a:cubicBezTo>
                  <a:pt x="6200" y="19847"/>
                  <a:pt x="5167" y="19847"/>
                  <a:pt x="4651" y="19286"/>
                </a:cubicBezTo>
                <a:cubicBezTo>
                  <a:pt x="3791" y="20057"/>
                  <a:pt x="1897" y="19777"/>
                  <a:pt x="1897" y="18655"/>
                </a:cubicBezTo>
                <a:cubicBezTo>
                  <a:pt x="1811" y="12764"/>
                  <a:pt x="1811" y="12764"/>
                  <a:pt x="1811" y="12764"/>
                </a:cubicBezTo>
                <a:cubicBezTo>
                  <a:pt x="1381" y="13114"/>
                  <a:pt x="-82" y="12974"/>
                  <a:pt x="4" y="12413"/>
                </a:cubicBezTo>
                <a:cubicBezTo>
                  <a:pt x="4" y="11081"/>
                  <a:pt x="4" y="10519"/>
                  <a:pt x="4" y="9257"/>
                </a:cubicBezTo>
                <a:close/>
                <a:moveTo>
                  <a:pt x="6716" y="2735"/>
                </a:moveTo>
                <a:cubicBezTo>
                  <a:pt x="6630" y="1823"/>
                  <a:pt x="5856" y="1122"/>
                  <a:pt x="4651" y="1122"/>
                </a:cubicBezTo>
                <a:cubicBezTo>
                  <a:pt x="3274" y="1122"/>
                  <a:pt x="2586" y="1823"/>
                  <a:pt x="2500" y="2735"/>
                </a:cubicBezTo>
                <a:cubicBezTo>
                  <a:pt x="2500" y="6312"/>
                  <a:pt x="6716" y="6242"/>
                  <a:pt x="6716" y="2735"/>
                </a:cubicBezTo>
                <a:close/>
                <a:moveTo>
                  <a:pt x="15838" y="5681"/>
                </a:moveTo>
                <a:cubicBezTo>
                  <a:pt x="16699" y="6031"/>
                  <a:pt x="17645" y="5891"/>
                  <a:pt x="18334" y="5330"/>
                </a:cubicBezTo>
                <a:cubicBezTo>
                  <a:pt x="18678" y="5330"/>
                  <a:pt x="18678" y="5330"/>
                  <a:pt x="18678" y="5330"/>
                </a:cubicBezTo>
                <a:cubicBezTo>
                  <a:pt x="19625" y="5330"/>
                  <a:pt x="20485" y="5961"/>
                  <a:pt x="20916" y="6662"/>
                </a:cubicBezTo>
                <a:cubicBezTo>
                  <a:pt x="21346" y="7364"/>
                  <a:pt x="21432" y="8345"/>
                  <a:pt x="21432" y="9257"/>
                </a:cubicBezTo>
                <a:cubicBezTo>
                  <a:pt x="21432" y="10519"/>
                  <a:pt x="21432" y="11081"/>
                  <a:pt x="21432" y="12413"/>
                </a:cubicBezTo>
                <a:cubicBezTo>
                  <a:pt x="21518" y="12974"/>
                  <a:pt x="19969" y="13114"/>
                  <a:pt x="19625" y="12764"/>
                </a:cubicBezTo>
                <a:cubicBezTo>
                  <a:pt x="19453" y="18655"/>
                  <a:pt x="19453" y="18655"/>
                  <a:pt x="19453" y="18655"/>
                </a:cubicBezTo>
                <a:cubicBezTo>
                  <a:pt x="19453" y="19777"/>
                  <a:pt x="17559" y="20057"/>
                  <a:pt x="16785" y="19286"/>
                </a:cubicBezTo>
                <a:cubicBezTo>
                  <a:pt x="16269" y="19847"/>
                  <a:pt x="15150" y="19847"/>
                  <a:pt x="14547" y="19496"/>
                </a:cubicBezTo>
                <a:cubicBezTo>
                  <a:pt x="14720" y="14166"/>
                  <a:pt x="14720" y="14166"/>
                  <a:pt x="14720" y="14166"/>
                </a:cubicBezTo>
                <a:cubicBezTo>
                  <a:pt x="15666" y="14166"/>
                  <a:pt x="16785" y="13675"/>
                  <a:pt x="16785" y="12834"/>
                </a:cubicBezTo>
                <a:cubicBezTo>
                  <a:pt x="16699" y="11642"/>
                  <a:pt x="16785" y="10449"/>
                  <a:pt x="16785" y="9257"/>
                </a:cubicBezTo>
                <a:cubicBezTo>
                  <a:pt x="16785" y="8205"/>
                  <a:pt x="16699" y="7013"/>
                  <a:pt x="16096" y="6031"/>
                </a:cubicBezTo>
                <a:cubicBezTo>
                  <a:pt x="16010" y="5891"/>
                  <a:pt x="15924" y="5821"/>
                  <a:pt x="15838" y="5681"/>
                </a:cubicBezTo>
                <a:close/>
                <a:moveTo>
                  <a:pt x="18850" y="2735"/>
                </a:moveTo>
                <a:cubicBezTo>
                  <a:pt x="18850" y="1823"/>
                  <a:pt x="17990" y="1122"/>
                  <a:pt x="16785" y="1122"/>
                </a:cubicBezTo>
                <a:cubicBezTo>
                  <a:pt x="15494" y="1122"/>
                  <a:pt x="14720" y="1823"/>
                  <a:pt x="14720" y="2735"/>
                </a:cubicBezTo>
                <a:cubicBezTo>
                  <a:pt x="14720" y="6312"/>
                  <a:pt x="18850" y="6242"/>
                  <a:pt x="18850" y="2735"/>
                </a:cubicBezTo>
                <a:close/>
                <a:moveTo>
                  <a:pt x="5426" y="9257"/>
                </a:moveTo>
                <a:cubicBezTo>
                  <a:pt x="5426" y="8275"/>
                  <a:pt x="5512" y="7153"/>
                  <a:pt x="6028" y="6312"/>
                </a:cubicBezTo>
                <a:cubicBezTo>
                  <a:pt x="6544" y="5540"/>
                  <a:pt x="7491" y="4839"/>
                  <a:pt x="8524" y="4839"/>
                </a:cubicBezTo>
                <a:cubicBezTo>
                  <a:pt x="8954" y="4839"/>
                  <a:pt x="8954" y="4839"/>
                  <a:pt x="8954" y="4839"/>
                </a:cubicBezTo>
                <a:cubicBezTo>
                  <a:pt x="9987" y="5610"/>
                  <a:pt x="11449" y="5610"/>
                  <a:pt x="12482" y="4839"/>
                </a:cubicBezTo>
                <a:cubicBezTo>
                  <a:pt x="12826" y="4839"/>
                  <a:pt x="12826" y="4839"/>
                  <a:pt x="12826" y="4839"/>
                </a:cubicBezTo>
                <a:cubicBezTo>
                  <a:pt x="13945" y="4839"/>
                  <a:pt x="14892" y="5540"/>
                  <a:pt x="15408" y="6312"/>
                </a:cubicBezTo>
                <a:cubicBezTo>
                  <a:pt x="15924" y="7153"/>
                  <a:pt x="16010" y="8275"/>
                  <a:pt x="16010" y="9257"/>
                </a:cubicBezTo>
                <a:cubicBezTo>
                  <a:pt x="16010" y="10730"/>
                  <a:pt x="16010" y="11361"/>
                  <a:pt x="16010" y="12834"/>
                </a:cubicBezTo>
                <a:cubicBezTo>
                  <a:pt x="16010" y="13535"/>
                  <a:pt x="14375" y="13745"/>
                  <a:pt x="13945" y="13255"/>
                </a:cubicBezTo>
                <a:cubicBezTo>
                  <a:pt x="13773" y="19987"/>
                  <a:pt x="13773" y="19987"/>
                  <a:pt x="13773" y="19987"/>
                </a:cubicBezTo>
                <a:cubicBezTo>
                  <a:pt x="13773" y="21319"/>
                  <a:pt x="11622" y="21600"/>
                  <a:pt x="10675" y="20688"/>
                </a:cubicBezTo>
                <a:cubicBezTo>
                  <a:pt x="9814" y="21600"/>
                  <a:pt x="7577" y="21319"/>
                  <a:pt x="7577" y="19987"/>
                </a:cubicBezTo>
                <a:cubicBezTo>
                  <a:pt x="7491" y="13255"/>
                  <a:pt x="7491" y="13255"/>
                  <a:pt x="7491" y="13255"/>
                </a:cubicBezTo>
                <a:cubicBezTo>
                  <a:pt x="7061" y="13745"/>
                  <a:pt x="5340" y="13535"/>
                  <a:pt x="5426" y="12834"/>
                </a:cubicBezTo>
                <a:cubicBezTo>
                  <a:pt x="5426" y="11361"/>
                  <a:pt x="5426" y="10730"/>
                  <a:pt x="5426" y="9257"/>
                </a:cubicBezTo>
                <a:close/>
                <a:moveTo>
                  <a:pt x="13085" y="1894"/>
                </a:moveTo>
                <a:cubicBezTo>
                  <a:pt x="13085" y="842"/>
                  <a:pt x="12138" y="0"/>
                  <a:pt x="10675" y="0"/>
                </a:cubicBezTo>
                <a:cubicBezTo>
                  <a:pt x="9212" y="0"/>
                  <a:pt x="8351" y="842"/>
                  <a:pt x="8351" y="1894"/>
                </a:cubicBezTo>
                <a:cubicBezTo>
                  <a:pt x="8351" y="5891"/>
                  <a:pt x="13085" y="5821"/>
                  <a:pt x="13085" y="1894"/>
                </a:cubicBezTo>
                <a:close/>
              </a:path>
            </a:pathLst>
          </a:custGeom>
          <a:solidFill>
            <a:srgbClr val="532476"/>
          </a:solidFill>
          <a:ln w="12700">
            <a:miter lim="400000"/>
          </a:ln>
        </p:spPr>
        <p:txBody>
          <a:bodyPr lIns="45707" tIns="45710" rIns="45707" bIns="45710"/>
          <a:lstStyle/>
          <a:p>
            <a:pPr defTabSz="686382">
              <a:defRPr sz="1600"/>
            </a:pPr>
            <a:endParaRPr dirty="0"/>
          </a:p>
        </p:txBody>
      </p:sp>
      <p:grpSp>
        <p:nvGrpSpPr>
          <p:cNvPr id="33" name="Group 291"/>
          <p:cNvGrpSpPr/>
          <p:nvPr/>
        </p:nvGrpSpPr>
        <p:grpSpPr>
          <a:xfrm>
            <a:off x="5545180" y="4492812"/>
            <a:ext cx="316380" cy="461111"/>
            <a:chOff x="0" y="0"/>
            <a:chExt cx="331937" cy="515115"/>
          </a:xfrm>
          <a:solidFill>
            <a:srgbClr val="04A4C4"/>
          </a:solidFill>
        </p:grpSpPr>
        <p:sp>
          <p:nvSpPr>
            <p:cNvPr id="34" name="Shape 289"/>
            <p:cNvSpPr/>
            <p:nvPr/>
          </p:nvSpPr>
          <p:spPr>
            <a:xfrm>
              <a:off x="-1" y="319442"/>
              <a:ext cx="331939" cy="1956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997" y="12101"/>
                  </a:lnTo>
                  <a:lnTo>
                    <a:pt x="18141" y="12101"/>
                  </a:lnTo>
                  <a:lnTo>
                    <a:pt x="18141" y="3773"/>
                  </a:lnTo>
                  <a:lnTo>
                    <a:pt x="3206" y="3773"/>
                  </a:lnTo>
                  <a:lnTo>
                    <a:pt x="3206" y="12101"/>
                  </a:lnTo>
                  <a:lnTo>
                    <a:pt x="1434" y="12101"/>
                  </a:lnTo>
                  <a:lnTo>
                    <a:pt x="0" y="0"/>
                  </a:lnTo>
                  <a:close/>
                  <a:moveTo>
                    <a:pt x="3797" y="21600"/>
                  </a:moveTo>
                  <a:lnTo>
                    <a:pt x="17550" y="21600"/>
                  </a:lnTo>
                  <a:lnTo>
                    <a:pt x="17550" y="4684"/>
                  </a:lnTo>
                  <a:lnTo>
                    <a:pt x="3797" y="4684"/>
                  </a:lnTo>
                  <a:lnTo>
                    <a:pt x="3797" y="21600"/>
                  </a:lnTo>
                  <a:close/>
                </a:path>
              </a:pathLst>
            </a:custGeom>
            <a:grpFill/>
            <a:ln w="12700" cap="flat">
              <a:noFill/>
              <a:miter lim="400000"/>
            </a:ln>
            <a:effectLst/>
          </p:spPr>
          <p:txBody>
            <a:bodyPr wrap="square" lIns="45719" tIns="45719" rIns="45719" bIns="45719" numCol="1" anchor="t">
              <a:noAutofit/>
            </a:bodyPr>
            <a:lstStyle/>
            <a:p>
              <a:pPr>
                <a:defRPr sz="1600"/>
              </a:pPr>
              <a:endParaRPr dirty="0"/>
            </a:p>
          </p:txBody>
        </p:sp>
        <p:sp>
          <p:nvSpPr>
            <p:cNvPr id="35" name="Shape 290"/>
            <p:cNvSpPr/>
            <p:nvPr/>
          </p:nvSpPr>
          <p:spPr>
            <a:xfrm>
              <a:off x="12966" y="0"/>
              <a:ext cx="303412" cy="308834"/>
            </a:xfrm>
            <a:custGeom>
              <a:avLst/>
              <a:gdLst/>
              <a:ahLst/>
              <a:cxnLst>
                <a:cxn ang="0">
                  <a:pos x="wd2" y="hd2"/>
                </a:cxn>
                <a:cxn ang="5400000">
                  <a:pos x="wd2" y="hd2"/>
                </a:cxn>
                <a:cxn ang="10800000">
                  <a:pos x="wd2" y="hd2"/>
                </a:cxn>
                <a:cxn ang="16200000">
                  <a:pos x="wd2" y="hd2"/>
                </a:cxn>
              </a:cxnLst>
              <a:rect l="0" t="0" r="r" b="b"/>
              <a:pathLst>
                <a:path w="21600" h="21600" extrusionOk="0">
                  <a:moveTo>
                    <a:pt x="15709" y="4281"/>
                  </a:moveTo>
                  <a:cubicBezTo>
                    <a:pt x="15491" y="1946"/>
                    <a:pt x="13745" y="0"/>
                    <a:pt x="10909" y="0"/>
                  </a:cubicBezTo>
                  <a:cubicBezTo>
                    <a:pt x="7855" y="0"/>
                    <a:pt x="6109" y="1946"/>
                    <a:pt x="6109" y="4281"/>
                  </a:cubicBezTo>
                  <a:cubicBezTo>
                    <a:pt x="6109" y="13427"/>
                    <a:pt x="15709" y="13232"/>
                    <a:pt x="15709" y="4281"/>
                  </a:cubicBezTo>
                  <a:close/>
                  <a:moveTo>
                    <a:pt x="0" y="20822"/>
                  </a:moveTo>
                  <a:cubicBezTo>
                    <a:pt x="0" y="18681"/>
                    <a:pt x="218" y="16151"/>
                    <a:pt x="1309" y="14205"/>
                  </a:cubicBezTo>
                  <a:cubicBezTo>
                    <a:pt x="2182" y="12649"/>
                    <a:pt x="4145" y="10897"/>
                    <a:pt x="6327" y="10897"/>
                  </a:cubicBezTo>
                  <a:cubicBezTo>
                    <a:pt x="7200" y="10897"/>
                    <a:pt x="7200" y="10897"/>
                    <a:pt x="7200" y="10897"/>
                  </a:cubicBezTo>
                  <a:cubicBezTo>
                    <a:pt x="9382" y="12649"/>
                    <a:pt x="12436" y="12649"/>
                    <a:pt x="14400" y="10897"/>
                  </a:cubicBezTo>
                  <a:cubicBezTo>
                    <a:pt x="15273" y="10897"/>
                    <a:pt x="15273" y="10897"/>
                    <a:pt x="15273" y="10897"/>
                  </a:cubicBezTo>
                  <a:cubicBezTo>
                    <a:pt x="17455" y="10897"/>
                    <a:pt x="19418" y="12649"/>
                    <a:pt x="20509" y="14205"/>
                  </a:cubicBezTo>
                  <a:cubicBezTo>
                    <a:pt x="21600" y="16151"/>
                    <a:pt x="21600" y="18681"/>
                    <a:pt x="21600" y="20822"/>
                  </a:cubicBezTo>
                  <a:cubicBezTo>
                    <a:pt x="21600" y="21600"/>
                    <a:pt x="21600" y="21600"/>
                    <a:pt x="21600" y="21600"/>
                  </a:cubicBezTo>
                  <a:cubicBezTo>
                    <a:pt x="14182" y="21600"/>
                    <a:pt x="14182" y="21600"/>
                    <a:pt x="14182" y="21600"/>
                  </a:cubicBezTo>
                  <a:cubicBezTo>
                    <a:pt x="14182" y="19849"/>
                    <a:pt x="14182" y="19849"/>
                    <a:pt x="14182" y="19849"/>
                  </a:cubicBezTo>
                  <a:cubicBezTo>
                    <a:pt x="14618" y="19849"/>
                    <a:pt x="14618" y="19459"/>
                    <a:pt x="14618" y="19070"/>
                  </a:cubicBezTo>
                  <a:cubicBezTo>
                    <a:pt x="13745" y="16346"/>
                    <a:pt x="13745" y="16346"/>
                    <a:pt x="13745" y="16346"/>
                  </a:cubicBezTo>
                  <a:cubicBezTo>
                    <a:pt x="13527" y="15957"/>
                    <a:pt x="13091" y="15568"/>
                    <a:pt x="12655" y="15762"/>
                  </a:cubicBezTo>
                  <a:cubicBezTo>
                    <a:pt x="12218" y="15762"/>
                    <a:pt x="12000" y="16346"/>
                    <a:pt x="12000" y="16735"/>
                  </a:cubicBezTo>
                  <a:cubicBezTo>
                    <a:pt x="12873" y="19654"/>
                    <a:pt x="12873" y="19654"/>
                    <a:pt x="12873" y="19654"/>
                  </a:cubicBezTo>
                  <a:cubicBezTo>
                    <a:pt x="12873" y="19849"/>
                    <a:pt x="13091" y="19849"/>
                    <a:pt x="13309" y="20043"/>
                  </a:cubicBezTo>
                  <a:cubicBezTo>
                    <a:pt x="13309" y="21600"/>
                    <a:pt x="13309" y="21600"/>
                    <a:pt x="13309" y="21600"/>
                  </a:cubicBezTo>
                  <a:cubicBezTo>
                    <a:pt x="8291" y="21600"/>
                    <a:pt x="8291" y="21600"/>
                    <a:pt x="8291" y="21600"/>
                  </a:cubicBezTo>
                  <a:cubicBezTo>
                    <a:pt x="8291" y="20043"/>
                    <a:pt x="8291" y="20043"/>
                    <a:pt x="8291" y="20043"/>
                  </a:cubicBezTo>
                  <a:cubicBezTo>
                    <a:pt x="8509" y="19849"/>
                    <a:pt x="8727" y="19849"/>
                    <a:pt x="8727" y="19654"/>
                  </a:cubicBezTo>
                  <a:cubicBezTo>
                    <a:pt x="9600" y="16735"/>
                    <a:pt x="9600" y="16735"/>
                    <a:pt x="9600" y="16735"/>
                  </a:cubicBezTo>
                  <a:cubicBezTo>
                    <a:pt x="9818" y="16346"/>
                    <a:pt x="9382" y="15762"/>
                    <a:pt x="8945" y="15762"/>
                  </a:cubicBezTo>
                  <a:cubicBezTo>
                    <a:pt x="8509" y="15568"/>
                    <a:pt x="8073" y="15957"/>
                    <a:pt x="8073" y="16346"/>
                  </a:cubicBezTo>
                  <a:cubicBezTo>
                    <a:pt x="7200" y="19070"/>
                    <a:pt x="7200" y="19070"/>
                    <a:pt x="7200" y="19070"/>
                  </a:cubicBezTo>
                  <a:cubicBezTo>
                    <a:pt x="6982" y="19459"/>
                    <a:pt x="7200" y="19654"/>
                    <a:pt x="7418" y="19849"/>
                  </a:cubicBezTo>
                  <a:cubicBezTo>
                    <a:pt x="7418" y="21600"/>
                    <a:pt x="7418" y="21600"/>
                    <a:pt x="7418" y="21600"/>
                  </a:cubicBezTo>
                  <a:cubicBezTo>
                    <a:pt x="0" y="21600"/>
                    <a:pt x="0" y="21600"/>
                    <a:pt x="0" y="21600"/>
                  </a:cubicBezTo>
                  <a:lnTo>
                    <a:pt x="0" y="20822"/>
                  </a:lnTo>
                  <a:close/>
                </a:path>
              </a:pathLst>
            </a:custGeom>
            <a:grpFill/>
            <a:ln w="12700" cap="flat">
              <a:noFill/>
              <a:miter lim="400000"/>
            </a:ln>
            <a:effectLst/>
          </p:spPr>
          <p:txBody>
            <a:bodyPr wrap="square" lIns="45719" tIns="45719" rIns="45719" bIns="45719" numCol="1" anchor="t">
              <a:noAutofit/>
            </a:bodyPr>
            <a:lstStyle/>
            <a:p>
              <a:pPr>
                <a:defRPr sz="1600"/>
              </a:pPr>
              <a:endParaRPr dirty="0"/>
            </a:p>
          </p:txBody>
        </p:sp>
      </p:grpSp>
      <p:sp>
        <p:nvSpPr>
          <p:cNvPr id="36" name="Shape 284"/>
          <p:cNvSpPr/>
          <p:nvPr/>
        </p:nvSpPr>
        <p:spPr>
          <a:xfrm>
            <a:off x="7548425" y="4509413"/>
            <a:ext cx="787308" cy="440603"/>
          </a:xfrm>
          <a:custGeom>
            <a:avLst/>
            <a:gdLst/>
            <a:ahLst/>
            <a:cxnLst>
              <a:cxn ang="0">
                <a:pos x="wd2" y="hd2"/>
              </a:cxn>
              <a:cxn ang="5400000">
                <a:pos x="wd2" y="hd2"/>
              </a:cxn>
              <a:cxn ang="10800000">
                <a:pos x="wd2" y="hd2"/>
              </a:cxn>
              <a:cxn ang="16200000">
                <a:pos x="wd2" y="hd2"/>
              </a:cxn>
            </a:cxnLst>
            <a:rect l="0" t="0" r="r" b="b"/>
            <a:pathLst>
              <a:path w="21600" h="21600" extrusionOk="0">
                <a:moveTo>
                  <a:pt x="3754" y="7411"/>
                </a:moveTo>
                <a:cubicBezTo>
                  <a:pt x="3754" y="6236"/>
                  <a:pt x="3316" y="5242"/>
                  <a:pt x="2633" y="5242"/>
                </a:cubicBezTo>
                <a:cubicBezTo>
                  <a:pt x="1902" y="5242"/>
                  <a:pt x="1512" y="6236"/>
                  <a:pt x="1512" y="7321"/>
                </a:cubicBezTo>
                <a:cubicBezTo>
                  <a:pt x="1512" y="11839"/>
                  <a:pt x="3754" y="11839"/>
                  <a:pt x="3754" y="7411"/>
                </a:cubicBezTo>
                <a:close/>
                <a:moveTo>
                  <a:pt x="0" y="16087"/>
                </a:moveTo>
                <a:cubicBezTo>
                  <a:pt x="0" y="15635"/>
                  <a:pt x="0" y="15635"/>
                  <a:pt x="0" y="15635"/>
                </a:cubicBezTo>
                <a:cubicBezTo>
                  <a:pt x="0" y="14551"/>
                  <a:pt x="49" y="13285"/>
                  <a:pt x="293" y="12382"/>
                </a:cubicBezTo>
                <a:cubicBezTo>
                  <a:pt x="536" y="11478"/>
                  <a:pt x="1024" y="10664"/>
                  <a:pt x="1560" y="10664"/>
                </a:cubicBezTo>
                <a:cubicBezTo>
                  <a:pt x="1755" y="10664"/>
                  <a:pt x="1755" y="10664"/>
                  <a:pt x="1755" y="10664"/>
                </a:cubicBezTo>
                <a:cubicBezTo>
                  <a:pt x="2243" y="11568"/>
                  <a:pt x="2974" y="11568"/>
                  <a:pt x="3462" y="10664"/>
                </a:cubicBezTo>
                <a:cubicBezTo>
                  <a:pt x="3706" y="10664"/>
                  <a:pt x="3706" y="10664"/>
                  <a:pt x="3706" y="10664"/>
                </a:cubicBezTo>
                <a:cubicBezTo>
                  <a:pt x="3949" y="10664"/>
                  <a:pt x="4193" y="10936"/>
                  <a:pt x="4437" y="11207"/>
                </a:cubicBezTo>
                <a:cubicBezTo>
                  <a:pt x="4242" y="11930"/>
                  <a:pt x="4144" y="12743"/>
                  <a:pt x="4096" y="13647"/>
                </a:cubicBezTo>
                <a:cubicBezTo>
                  <a:pt x="0" y="16087"/>
                  <a:pt x="0" y="16087"/>
                  <a:pt x="0" y="16087"/>
                </a:cubicBezTo>
                <a:close/>
                <a:moveTo>
                  <a:pt x="9020" y="5151"/>
                </a:moveTo>
                <a:cubicBezTo>
                  <a:pt x="8972" y="3705"/>
                  <a:pt x="8484" y="2440"/>
                  <a:pt x="7606" y="2440"/>
                </a:cubicBezTo>
                <a:cubicBezTo>
                  <a:pt x="6680" y="2440"/>
                  <a:pt x="6241" y="3705"/>
                  <a:pt x="6192" y="5151"/>
                </a:cubicBezTo>
                <a:cubicBezTo>
                  <a:pt x="6192" y="10755"/>
                  <a:pt x="9020" y="10664"/>
                  <a:pt x="9020" y="5151"/>
                </a:cubicBezTo>
                <a:close/>
                <a:moveTo>
                  <a:pt x="4437" y="13376"/>
                </a:moveTo>
                <a:cubicBezTo>
                  <a:pt x="4486" y="12653"/>
                  <a:pt x="4535" y="11930"/>
                  <a:pt x="4730" y="11297"/>
                </a:cubicBezTo>
                <a:cubicBezTo>
                  <a:pt x="5022" y="10213"/>
                  <a:pt x="5607" y="9309"/>
                  <a:pt x="6290" y="9309"/>
                </a:cubicBezTo>
                <a:cubicBezTo>
                  <a:pt x="6534" y="9309"/>
                  <a:pt x="6534" y="9309"/>
                  <a:pt x="6534" y="9309"/>
                </a:cubicBezTo>
                <a:cubicBezTo>
                  <a:pt x="7167" y="10393"/>
                  <a:pt x="8045" y="10393"/>
                  <a:pt x="8679" y="9309"/>
                </a:cubicBezTo>
                <a:cubicBezTo>
                  <a:pt x="8923" y="9309"/>
                  <a:pt x="8923" y="9309"/>
                  <a:pt x="8923" y="9309"/>
                </a:cubicBezTo>
                <a:cubicBezTo>
                  <a:pt x="9215" y="9309"/>
                  <a:pt x="9508" y="9490"/>
                  <a:pt x="9752" y="9761"/>
                </a:cubicBezTo>
                <a:cubicBezTo>
                  <a:pt x="9752" y="9851"/>
                  <a:pt x="9703" y="9941"/>
                  <a:pt x="9654" y="10032"/>
                </a:cubicBezTo>
                <a:cubicBezTo>
                  <a:pt x="9264" y="11568"/>
                  <a:pt x="9215" y="13466"/>
                  <a:pt x="9215" y="15183"/>
                </a:cubicBezTo>
                <a:cubicBezTo>
                  <a:pt x="9215" y="16629"/>
                  <a:pt x="9215" y="16629"/>
                  <a:pt x="9215" y="16629"/>
                </a:cubicBezTo>
                <a:cubicBezTo>
                  <a:pt x="9167" y="16629"/>
                  <a:pt x="9167" y="16629"/>
                  <a:pt x="9167" y="16629"/>
                </a:cubicBezTo>
                <a:cubicBezTo>
                  <a:pt x="6972" y="13195"/>
                  <a:pt x="6972" y="13195"/>
                  <a:pt x="6972" y="13195"/>
                </a:cubicBezTo>
                <a:cubicBezTo>
                  <a:pt x="6387" y="12201"/>
                  <a:pt x="6387" y="12201"/>
                  <a:pt x="6387" y="12201"/>
                </a:cubicBezTo>
                <a:cubicBezTo>
                  <a:pt x="4437" y="13376"/>
                  <a:pt x="4437" y="13376"/>
                  <a:pt x="4437" y="13376"/>
                </a:cubicBezTo>
                <a:close/>
                <a:moveTo>
                  <a:pt x="15018" y="3163"/>
                </a:moveTo>
                <a:cubicBezTo>
                  <a:pt x="15018" y="1446"/>
                  <a:pt x="14384" y="0"/>
                  <a:pt x="13360" y="0"/>
                </a:cubicBezTo>
                <a:cubicBezTo>
                  <a:pt x="12287" y="0"/>
                  <a:pt x="11751" y="1446"/>
                  <a:pt x="11702" y="3163"/>
                </a:cubicBezTo>
                <a:cubicBezTo>
                  <a:pt x="11702" y="9670"/>
                  <a:pt x="15018" y="9580"/>
                  <a:pt x="15018" y="3163"/>
                </a:cubicBezTo>
                <a:close/>
                <a:moveTo>
                  <a:pt x="9557" y="16358"/>
                </a:moveTo>
                <a:cubicBezTo>
                  <a:pt x="9557" y="15183"/>
                  <a:pt x="9557" y="15183"/>
                  <a:pt x="9557" y="15183"/>
                </a:cubicBezTo>
                <a:cubicBezTo>
                  <a:pt x="9557" y="13556"/>
                  <a:pt x="9605" y="11749"/>
                  <a:pt x="9995" y="10393"/>
                </a:cubicBezTo>
                <a:cubicBezTo>
                  <a:pt x="10337" y="9128"/>
                  <a:pt x="11019" y="7953"/>
                  <a:pt x="11800" y="7953"/>
                </a:cubicBezTo>
                <a:cubicBezTo>
                  <a:pt x="12092" y="7953"/>
                  <a:pt x="12092" y="7953"/>
                  <a:pt x="12092" y="7953"/>
                </a:cubicBezTo>
                <a:cubicBezTo>
                  <a:pt x="12823" y="9309"/>
                  <a:pt x="13896" y="9309"/>
                  <a:pt x="14628" y="7953"/>
                </a:cubicBezTo>
                <a:cubicBezTo>
                  <a:pt x="14920" y="7953"/>
                  <a:pt x="14920" y="7953"/>
                  <a:pt x="14920" y="7953"/>
                </a:cubicBezTo>
                <a:cubicBezTo>
                  <a:pt x="15700" y="7953"/>
                  <a:pt x="16383" y="9128"/>
                  <a:pt x="16724" y="10393"/>
                </a:cubicBezTo>
                <a:cubicBezTo>
                  <a:pt x="16773" y="10664"/>
                  <a:pt x="16870" y="10936"/>
                  <a:pt x="16919" y="11207"/>
                </a:cubicBezTo>
                <a:cubicBezTo>
                  <a:pt x="9557" y="16358"/>
                  <a:pt x="9557" y="16358"/>
                  <a:pt x="9557" y="16358"/>
                </a:cubicBezTo>
                <a:close/>
                <a:moveTo>
                  <a:pt x="16968" y="8767"/>
                </a:moveTo>
                <a:cubicBezTo>
                  <a:pt x="17553" y="11659"/>
                  <a:pt x="17553" y="11659"/>
                  <a:pt x="17553" y="11659"/>
                </a:cubicBezTo>
                <a:cubicBezTo>
                  <a:pt x="9069" y="17714"/>
                  <a:pt x="9069" y="17714"/>
                  <a:pt x="9069" y="17714"/>
                </a:cubicBezTo>
                <a:cubicBezTo>
                  <a:pt x="6680" y="13918"/>
                  <a:pt x="6680" y="13918"/>
                  <a:pt x="6680" y="13918"/>
                </a:cubicBezTo>
                <a:cubicBezTo>
                  <a:pt x="6241" y="13285"/>
                  <a:pt x="6241" y="13285"/>
                  <a:pt x="6241" y="13285"/>
                </a:cubicBezTo>
                <a:cubicBezTo>
                  <a:pt x="5753" y="13556"/>
                  <a:pt x="5753" y="13556"/>
                  <a:pt x="5753" y="13556"/>
                </a:cubicBezTo>
                <a:cubicBezTo>
                  <a:pt x="98" y="17081"/>
                  <a:pt x="98" y="17081"/>
                  <a:pt x="98" y="17081"/>
                </a:cubicBezTo>
                <a:cubicBezTo>
                  <a:pt x="634" y="20335"/>
                  <a:pt x="634" y="20335"/>
                  <a:pt x="634" y="20335"/>
                </a:cubicBezTo>
                <a:cubicBezTo>
                  <a:pt x="5851" y="17172"/>
                  <a:pt x="5851" y="17172"/>
                  <a:pt x="5851" y="17172"/>
                </a:cubicBezTo>
                <a:cubicBezTo>
                  <a:pt x="8289" y="20967"/>
                  <a:pt x="8289" y="20967"/>
                  <a:pt x="8289" y="20967"/>
                </a:cubicBezTo>
                <a:cubicBezTo>
                  <a:pt x="8728" y="21600"/>
                  <a:pt x="8728" y="21600"/>
                  <a:pt x="8728" y="21600"/>
                </a:cubicBezTo>
                <a:cubicBezTo>
                  <a:pt x="9215" y="21238"/>
                  <a:pt x="9215" y="21238"/>
                  <a:pt x="9215" y="21238"/>
                </a:cubicBezTo>
                <a:cubicBezTo>
                  <a:pt x="18236" y="14912"/>
                  <a:pt x="18236" y="14912"/>
                  <a:pt x="18236" y="14912"/>
                </a:cubicBezTo>
                <a:cubicBezTo>
                  <a:pt x="18821" y="17714"/>
                  <a:pt x="18821" y="17714"/>
                  <a:pt x="18821" y="17714"/>
                </a:cubicBezTo>
                <a:cubicBezTo>
                  <a:pt x="21600" y="10393"/>
                  <a:pt x="21600" y="10393"/>
                  <a:pt x="21600" y="10393"/>
                </a:cubicBezTo>
                <a:cubicBezTo>
                  <a:pt x="16968" y="8767"/>
                  <a:pt x="16968" y="8767"/>
                  <a:pt x="16968" y="8767"/>
                </a:cubicBezTo>
                <a:close/>
              </a:path>
            </a:pathLst>
          </a:custGeom>
          <a:solidFill>
            <a:srgbClr val="2B8D42"/>
          </a:solidFill>
          <a:ln w="12700">
            <a:miter lim="400000"/>
          </a:ln>
        </p:spPr>
        <p:txBody>
          <a:bodyPr lIns="45707" tIns="45710" rIns="45707" bIns="45710"/>
          <a:lstStyle/>
          <a:p>
            <a:pPr defTabSz="686382">
              <a:defRPr sz="1600"/>
            </a:pPr>
            <a:endParaRPr dirty="0"/>
          </a:p>
        </p:txBody>
      </p:sp>
      <p:sp>
        <p:nvSpPr>
          <p:cNvPr id="37" name="Rectangle 36"/>
          <p:cNvSpPr/>
          <p:nvPr/>
        </p:nvSpPr>
        <p:spPr>
          <a:xfrm>
            <a:off x="606028" y="5105537"/>
            <a:ext cx="1364676"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10" rIns="91417" bIns="45710" rtlCol="0" anchor="ctr"/>
          <a:lstStyle/>
          <a:p>
            <a:pPr algn="ctr"/>
            <a:r>
              <a:rPr lang="en-US" b="1" dirty="0">
                <a:solidFill>
                  <a:srgbClr val="00247D"/>
                </a:solidFill>
                <a:latin typeface="Franklin Gothic Medium" panose="020B0603020102020204" pitchFamily="34" charset="0"/>
                <a:ea typeface="Arial Unicode MS" pitchFamily="34" charset="-128"/>
                <a:cs typeface="Arial Unicode MS" pitchFamily="34" charset="-128"/>
              </a:rPr>
              <a:t>Better Customer Service</a:t>
            </a:r>
          </a:p>
        </p:txBody>
      </p:sp>
      <p:sp>
        <p:nvSpPr>
          <p:cNvPr id="38" name="Rectangle 37"/>
          <p:cNvSpPr/>
          <p:nvPr/>
        </p:nvSpPr>
        <p:spPr>
          <a:xfrm>
            <a:off x="2656507" y="5105537"/>
            <a:ext cx="1364676" cy="746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10" rIns="91417" bIns="45710" rtlCol="0" anchor="ctr"/>
          <a:lstStyle/>
          <a:p>
            <a:pPr algn="ctr"/>
            <a:r>
              <a:rPr lang="en-US" b="1" dirty="0">
                <a:solidFill>
                  <a:srgbClr val="532476"/>
                </a:solidFill>
                <a:latin typeface="Franklin Gothic Medium" panose="020B0603020102020204" pitchFamily="34" charset="0"/>
                <a:ea typeface="Arial Unicode MS" pitchFamily="34" charset="-128"/>
                <a:cs typeface="Arial Unicode MS" pitchFamily="34" charset="-128"/>
              </a:rPr>
              <a:t>Enhanced Public Safety</a:t>
            </a:r>
          </a:p>
        </p:txBody>
      </p:sp>
      <p:sp>
        <p:nvSpPr>
          <p:cNvPr id="39" name="Rectangle 38"/>
          <p:cNvSpPr/>
          <p:nvPr/>
        </p:nvSpPr>
        <p:spPr>
          <a:xfrm>
            <a:off x="4906734" y="4927821"/>
            <a:ext cx="1593276" cy="780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10" rIns="91417" bIns="45710" rtlCol="0" anchor="ctr"/>
          <a:lstStyle/>
          <a:p>
            <a:pPr algn="ctr"/>
            <a:r>
              <a:rPr lang="en-US" b="1" dirty="0">
                <a:solidFill>
                  <a:srgbClr val="04A4C4"/>
                </a:solidFill>
                <a:latin typeface="Franklin Gothic Medium" panose="020B0603020102020204" pitchFamily="34" charset="0"/>
                <a:ea typeface="Arial Unicode MS" pitchFamily="34" charset="-128"/>
                <a:cs typeface="Arial Unicode MS" pitchFamily="34" charset="-128"/>
              </a:rPr>
              <a:t>Greater Transparency</a:t>
            </a:r>
          </a:p>
        </p:txBody>
      </p:sp>
      <p:sp>
        <p:nvSpPr>
          <p:cNvPr id="40" name="Rectangle 39"/>
          <p:cNvSpPr/>
          <p:nvPr/>
        </p:nvSpPr>
        <p:spPr>
          <a:xfrm>
            <a:off x="7199658" y="4961012"/>
            <a:ext cx="1364676" cy="754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10" rIns="91417" bIns="45710" rtlCol="0" anchor="ctr"/>
          <a:lstStyle/>
          <a:p>
            <a:pPr algn="ctr"/>
            <a:r>
              <a:rPr lang="en-US" b="1" dirty="0">
                <a:solidFill>
                  <a:srgbClr val="2B8D42"/>
                </a:solidFill>
                <a:latin typeface="Franklin Gothic Medium" panose="020B0603020102020204" pitchFamily="34" charset="0"/>
                <a:ea typeface="Arial Unicode MS" pitchFamily="34" charset="-128"/>
                <a:cs typeface="Arial Unicode MS" pitchFamily="34" charset="-128"/>
              </a:rPr>
              <a:t>Improved Processing</a:t>
            </a:r>
          </a:p>
        </p:txBody>
      </p:sp>
      <p:sp>
        <p:nvSpPr>
          <p:cNvPr id="41" name="Left Brace 40"/>
          <p:cNvSpPr/>
          <p:nvPr/>
        </p:nvSpPr>
        <p:spPr>
          <a:xfrm rot="5400000">
            <a:off x="4369502" y="935742"/>
            <a:ext cx="543328" cy="6393876"/>
          </a:xfrm>
          <a:prstGeom prst="leftBrace">
            <a:avLst/>
          </a:prstGeom>
          <a:noFill/>
          <a:ln w="19050" cap="flat" cmpd="sng" algn="ctr">
            <a:solidFill>
              <a:sysClr val="windowText" lastClr="000000"/>
            </a:solidFill>
            <a:prstDash val="solid"/>
          </a:ln>
          <a:effectLst/>
        </p:spPr>
        <p:txBody>
          <a:bodyPr lIns="91417" tIns="45710" rIns="91417" bIns="45710" rtlCol="0" anchor="ctr"/>
          <a:lstStyle/>
          <a:p>
            <a:pPr algn="ctr" defTabSz="914172">
              <a:defRPr/>
            </a:pPr>
            <a:endParaRPr lang="en-US" kern="0" dirty="0">
              <a:solidFill>
                <a:prstClr val="black"/>
              </a:solidFill>
              <a:latin typeface="Calibri"/>
            </a:endParaRPr>
          </a:p>
        </p:txBody>
      </p:sp>
    </p:spTree>
    <p:extLst>
      <p:ext uri="{BB962C8B-B14F-4D97-AF65-F5344CB8AC3E}">
        <p14:creationId xmlns:p14="http://schemas.microsoft.com/office/powerpoint/2010/main" val="1974440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13BD9C-7CD8-1046-B7AD-C61F2619C47D}" type="slidenum">
              <a:rPr lang="en-US" smtClean="0"/>
              <a:pPr/>
              <a:t>9</a:t>
            </a:fld>
            <a:endParaRPr lang="en-US" dirty="0"/>
          </a:p>
        </p:txBody>
      </p:sp>
      <p:sp>
        <p:nvSpPr>
          <p:cNvPr id="6" name="TextBox 5"/>
          <p:cNvSpPr txBox="1"/>
          <p:nvPr/>
        </p:nvSpPr>
        <p:spPr>
          <a:xfrm>
            <a:off x="413467" y="1287929"/>
            <a:ext cx="6587833" cy="530900"/>
          </a:xfrm>
          <a:prstGeom prst="rect">
            <a:avLst/>
          </a:prstGeom>
          <a:noFill/>
        </p:spPr>
        <p:txBody>
          <a:bodyPr wrap="square" lIns="68563" tIns="34283" rIns="68563" bIns="34283" rtlCol="0">
            <a:spAutoFit/>
          </a:bodyPr>
          <a:lstStyle/>
          <a:p>
            <a:pPr>
              <a:buClr>
                <a:srgbClr val="002D86"/>
              </a:buClr>
            </a:pPr>
            <a:r>
              <a:rPr lang="en-US" sz="3000" b="1" dirty="0">
                <a:solidFill>
                  <a:schemeClr val="tx1">
                    <a:lumMod val="75000"/>
                    <a:lumOff val="25000"/>
                  </a:schemeClr>
                </a:solidFill>
                <a:latin typeface="Franklin Gothic Medium" panose="020B0603020102020204" pitchFamily="34" charset="0"/>
                <a:ea typeface="Arial Unicode MS" panose="020B0604020202020204" pitchFamily="34" charset="-128"/>
                <a:cs typeface="Arial Unicode MS" panose="020B0604020202020204" pitchFamily="34" charset="-128"/>
              </a:rPr>
              <a:t>ACTIVITY  HIGHLIGHTS: </a:t>
            </a:r>
            <a:r>
              <a:rPr lang="en-US" sz="3000" b="1" dirty="0">
                <a:solidFill>
                  <a:srgbClr val="00247D"/>
                </a:solidFill>
                <a:latin typeface="Franklin Gothic Medium" panose="020B0603020102020204" pitchFamily="34" charset="0"/>
                <a:ea typeface="Arial Unicode MS" panose="020B0604020202020204" pitchFamily="34" charset="-128"/>
                <a:cs typeface="Arial Unicode MS" panose="020B0604020202020204" pitchFamily="34" charset="-128"/>
              </a:rPr>
              <a:t>FY 2020</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21" y="2427816"/>
            <a:ext cx="1098221" cy="109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83987" y="4085664"/>
            <a:ext cx="1472024" cy="623233"/>
          </a:xfrm>
          <a:prstGeom prst="rect">
            <a:avLst/>
          </a:prstGeom>
          <a:noFill/>
        </p:spPr>
        <p:txBody>
          <a:bodyPr wrap="square" lIns="68563" tIns="34283" rIns="68563" bIns="34283" rtlCol="0">
            <a:spAutoFit/>
          </a:bodyPr>
          <a:lstStyle/>
          <a:p>
            <a:pPr algn="ctr"/>
            <a:r>
              <a:rPr lang="en-US" dirty="0">
                <a:solidFill>
                  <a:prstClr val="black">
                    <a:lumMod val="75000"/>
                    <a:lumOff val="25000"/>
                  </a:prstClr>
                </a:solidFill>
                <a:latin typeface="Franklin Gothic Medium" panose="020B0603020102020204" pitchFamily="34" charset="0"/>
                <a:cs typeface="Khmer UI" panose="020B0502040204020203" pitchFamily="34" charset="0"/>
              </a:rPr>
              <a:t>Borough Filings</a:t>
            </a:r>
          </a:p>
        </p:txBody>
      </p:sp>
      <p:sp>
        <p:nvSpPr>
          <p:cNvPr id="9" name="TextBox 8"/>
          <p:cNvSpPr txBox="1"/>
          <p:nvPr/>
        </p:nvSpPr>
        <p:spPr>
          <a:xfrm>
            <a:off x="1902430" y="4055913"/>
            <a:ext cx="1367991" cy="623233"/>
          </a:xfrm>
          <a:prstGeom prst="rect">
            <a:avLst/>
          </a:prstGeom>
          <a:noFill/>
        </p:spPr>
        <p:txBody>
          <a:bodyPr wrap="square" lIns="68563" tIns="34283" rIns="68563" bIns="34283" rtlCol="0">
            <a:spAutoFit/>
          </a:bodyPr>
          <a:lstStyle/>
          <a:p>
            <a:pPr algn="ctr"/>
            <a:r>
              <a:rPr lang="en-US" dirty="0">
                <a:solidFill>
                  <a:prstClr val="black">
                    <a:lumMod val="75000"/>
                    <a:lumOff val="25000"/>
                  </a:prstClr>
                </a:solidFill>
                <a:latin typeface="Franklin Gothic Medium" panose="020B0603020102020204" pitchFamily="34" charset="0"/>
                <a:cs typeface="Khmer UI" panose="020B0502040204020203" pitchFamily="34" charset="0"/>
              </a:rPr>
              <a:t>HUB</a:t>
            </a:r>
          </a:p>
          <a:p>
            <a:pPr algn="ctr"/>
            <a:r>
              <a:rPr lang="en-US" dirty="0">
                <a:solidFill>
                  <a:prstClr val="black">
                    <a:lumMod val="75000"/>
                    <a:lumOff val="25000"/>
                  </a:prstClr>
                </a:solidFill>
                <a:latin typeface="Franklin Gothic Medium" panose="020B0603020102020204" pitchFamily="34" charset="0"/>
                <a:cs typeface="Khmer UI" panose="020B0502040204020203" pitchFamily="34" charset="0"/>
              </a:rPr>
              <a:t>Filings</a:t>
            </a:r>
          </a:p>
        </p:txBody>
      </p:sp>
      <p:sp>
        <p:nvSpPr>
          <p:cNvPr id="10" name="TextBox 9"/>
          <p:cNvSpPr txBox="1"/>
          <p:nvPr/>
        </p:nvSpPr>
        <p:spPr>
          <a:xfrm>
            <a:off x="213941" y="4748552"/>
            <a:ext cx="1457554" cy="392401"/>
          </a:xfrm>
          <a:prstGeom prst="rect">
            <a:avLst/>
          </a:prstGeom>
          <a:noFill/>
        </p:spPr>
        <p:txBody>
          <a:bodyPr wrap="square" lIns="68563" tIns="34283" rIns="68563" bIns="34283" rtlCol="0">
            <a:spAutoFit/>
          </a:bodyPr>
          <a:lstStyle/>
          <a:p>
            <a:pPr algn="ctr"/>
            <a:r>
              <a:rPr lang="en-US" sz="2100" b="1" dirty="0">
                <a:solidFill>
                  <a:srgbClr val="F4740A"/>
                </a:solidFill>
                <a:effectLst>
                  <a:innerShdw blurRad="63500" dist="50800" dir="5400000">
                    <a:prstClr val="black">
                      <a:alpha val="50000"/>
                    </a:prstClr>
                  </a:innerShdw>
                </a:effectLst>
                <a:latin typeface="Franklin Gothic Medium" panose="020B0603020102020204" pitchFamily="34" charset="0"/>
                <a:cs typeface="Khmer UI" panose="020B0502040204020203" pitchFamily="34" charset="0"/>
              </a:rPr>
              <a:t>60,240</a:t>
            </a:r>
          </a:p>
        </p:txBody>
      </p:sp>
      <p:sp>
        <p:nvSpPr>
          <p:cNvPr id="11" name="TextBox 10"/>
          <p:cNvSpPr txBox="1"/>
          <p:nvPr/>
        </p:nvSpPr>
        <p:spPr>
          <a:xfrm>
            <a:off x="1663943" y="4772877"/>
            <a:ext cx="1725091" cy="392401"/>
          </a:xfrm>
          <a:prstGeom prst="rect">
            <a:avLst/>
          </a:prstGeom>
          <a:noFill/>
        </p:spPr>
        <p:txBody>
          <a:bodyPr wrap="square" lIns="68563" tIns="34283" rIns="68563" bIns="34283" rtlCol="0">
            <a:spAutoFit/>
          </a:bodyPr>
          <a:lstStyle/>
          <a:p>
            <a:pPr algn="ctr"/>
            <a:r>
              <a:rPr lang="en-US" sz="2100" b="1" dirty="0">
                <a:solidFill>
                  <a:srgbClr val="F4740A"/>
                </a:solidFill>
                <a:effectLst>
                  <a:innerShdw blurRad="63500" dist="50800" dir="5400000">
                    <a:prstClr val="black">
                      <a:alpha val="50000"/>
                    </a:prstClr>
                  </a:innerShdw>
                </a:effectLst>
                <a:latin typeface="Franklin Gothic Medium" panose="020B0603020102020204" pitchFamily="34" charset="0"/>
                <a:cs typeface="Khmer UI" panose="020B0502040204020203" pitchFamily="34" charset="0"/>
              </a:rPr>
              <a:t>18,314</a:t>
            </a:r>
          </a:p>
        </p:txBody>
      </p:sp>
      <p:pic>
        <p:nvPicPr>
          <p:cNvPr id="12" name="Picture 11" descr="C:\Users\jcallan\AppData\Local\Microsoft\Windows\Temporary Internet Files\Content.IE5\N4ZXPIFE\Computer_lab_ico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4683" y="2519842"/>
            <a:ext cx="1168205" cy="9859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224463" y="4050565"/>
            <a:ext cx="1939460" cy="623233"/>
          </a:xfrm>
          <a:prstGeom prst="rect">
            <a:avLst/>
          </a:prstGeom>
          <a:noFill/>
        </p:spPr>
        <p:txBody>
          <a:bodyPr wrap="square" lIns="68563" tIns="34283" rIns="68563" bIns="34283" rtlCol="0">
            <a:spAutoFit/>
          </a:bodyPr>
          <a:lstStyle/>
          <a:p>
            <a:pPr algn="ctr"/>
            <a:r>
              <a:rPr lang="en-US" dirty="0">
                <a:solidFill>
                  <a:prstClr val="black">
                    <a:lumMod val="75000"/>
                    <a:lumOff val="25000"/>
                  </a:prstClr>
                </a:solidFill>
                <a:latin typeface="Franklin Gothic Medium" panose="020B0603020102020204" pitchFamily="34" charset="0"/>
                <a:cs typeface="Khmer UI" panose="020B0502040204020203" pitchFamily="34" charset="0"/>
              </a:rPr>
              <a:t>DOB NOW</a:t>
            </a:r>
          </a:p>
          <a:p>
            <a:pPr algn="ctr"/>
            <a:r>
              <a:rPr lang="en-US" dirty="0">
                <a:solidFill>
                  <a:prstClr val="black">
                    <a:lumMod val="75000"/>
                    <a:lumOff val="25000"/>
                  </a:prstClr>
                </a:solidFill>
                <a:latin typeface="Franklin Gothic Medium" panose="020B0603020102020204" pitchFamily="34" charset="0"/>
                <a:cs typeface="Khmer UI" panose="020B0502040204020203" pitchFamily="34" charset="0"/>
              </a:rPr>
              <a:t>Filing Reviews</a:t>
            </a:r>
          </a:p>
        </p:txBody>
      </p:sp>
      <p:sp>
        <p:nvSpPr>
          <p:cNvPr id="14" name="TextBox 13"/>
          <p:cNvSpPr txBox="1"/>
          <p:nvPr/>
        </p:nvSpPr>
        <p:spPr>
          <a:xfrm>
            <a:off x="3471345" y="4748176"/>
            <a:ext cx="1464070" cy="392401"/>
          </a:xfrm>
          <a:prstGeom prst="rect">
            <a:avLst/>
          </a:prstGeom>
          <a:noFill/>
        </p:spPr>
        <p:txBody>
          <a:bodyPr wrap="square" lIns="68563" tIns="34283" rIns="68563" bIns="34283" rtlCol="0">
            <a:spAutoFit/>
          </a:bodyPr>
          <a:lstStyle/>
          <a:p>
            <a:pPr algn="ctr"/>
            <a:r>
              <a:rPr lang="en-US" sz="2100" b="1" dirty="0">
                <a:solidFill>
                  <a:srgbClr val="F4740A"/>
                </a:solidFill>
                <a:effectLst>
                  <a:innerShdw blurRad="63500" dist="50800" dir="5400000">
                    <a:prstClr val="black">
                      <a:alpha val="50000"/>
                    </a:prstClr>
                  </a:innerShdw>
                </a:effectLst>
                <a:latin typeface="Franklin Gothic Medium" panose="020B0603020102020204" pitchFamily="34" charset="0"/>
                <a:cs typeface="Khmer UI" panose="020B0502040204020203" pitchFamily="34" charset="0"/>
              </a:rPr>
              <a:t>58,309</a:t>
            </a:r>
          </a:p>
        </p:txBody>
      </p:sp>
      <p:pic>
        <p:nvPicPr>
          <p:cNvPr id="15" name="Picture 3" descr="C:\Users\jcallan\AppData\Local\Microsoft\Windows\Temporary Internet Files\Content.IE5\HVGSIDXT\approved[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12683">
            <a:off x="5290882" y="2361209"/>
            <a:ext cx="1320782" cy="124431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981543" y="4060121"/>
            <a:ext cx="1939460" cy="346234"/>
          </a:xfrm>
          <a:prstGeom prst="rect">
            <a:avLst/>
          </a:prstGeom>
          <a:noFill/>
        </p:spPr>
        <p:txBody>
          <a:bodyPr wrap="square" lIns="68563" tIns="34283" rIns="68563" bIns="34283" rtlCol="0">
            <a:spAutoFit/>
          </a:bodyPr>
          <a:lstStyle/>
          <a:p>
            <a:pPr algn="ctr"/>
            <a:r>
              <a:rPr lang="en-US" dirty="0">
                <a:solidFill>
                  <a:prstClr val="black">
                    <a:lumMod val="75000"/>
                    <a:lumOff val="25000"/>
                  </a:prstClr>
                </a:solidFill>
                <a:latin typeface="Franklin Gothic Medium" panose="020B0603020102020204" pitchFamily="34" charset="0"/>
                <a:cs typeface="Khmer UI" panose="020B0502040204020203" pitchFamily="34" charset="0"/>
              </a:rPr>
              <a:t>Active Permits</a:t>
            </a:r>
          </a:p>
        </p:txBody>
      </p:sp>
      <p:sp>
        <p:nvSpPr>
          <p:cNvPr id="17" name="TextBox 16"/>
          <p:cNvSpPr txBox="1"/>
          <p:nvPr/>
        </p:nvSpPr>
        <p:spPr>
          <a:xfrm>
            <a:off x="4827676" y="4748177"/>
            <a:ext cx="2111267" cy="392401"/>
          </a:xfrm>
          <a:prstGeom prst="rect">
            <a:avLst/>
          </a:prstGeom>
          <a:noFill/>
        </p:spPr>
        <p:txBody>
          <a:bodyPr wrap="square" lIns="68563" tIns="34283" rIns="68563" bIns="34283" rtlCol="0">
            <a:spAutoFit/>
          </a:bodyPr>
          <a:lstStyle/>
          <a:p>
            <a:pPr algn="ctr"/>
            <a:r>
              <a:rPr lang="en-US" sz="2100" b="1" dirty="0">
                <a:solidFill>
                  <a:srgbClr val="F4740A"/>
                </a:solidFill>
                <a:effectLst>
                  <a:innerShdw blurRad="63500" dist="50800" dir="5400000">
                    <a:prstClr val="black">
                      <a:alpha val="50000"/>
                    </a:prstClr>
                  </a:innerShdw>
                </a:effectLst>
                <a:latin typeface="Franklin Gothic Medium" panose="020B0603020102020204" pitchFamily="34" charset="0"/>
                <a:cs typeface="Khmer UI" panose="020B0502040204020203" pitchFamily="34" charset="0"/>
              </a:rPr>
              <a:t>136,415</a:t>
            </a:r>
          </a:p>
        </p:txBody>
      </p:sp>
      <p:pic>
        <p:nvPicPr>
          <p:cNvPr id="18" name="Picture 6" descr="C:\Users\aaharanwa\AppData\Local\Microsoft\Windows\Temporary Internet Files\Content.IE5\7Q4VTCVL\silhouette-construction-man[1].png"/>
          <p:cNvPicPr>
            <a:picLocks noChangeAspect="1" noChangeArrowheads="1"/>
          </p:cNvPicPr>
          <p:nvPr/>
        </p:nvPicPr>
        <p:blipFill>
          <a:blip r:embed="rId5" cstate="print">
            <a:biLevel thresh="50000"/>
            <a:extLst>
              <a:ext uri="{28A0092B-C50C-407E-A947-70E740481C1C}">
                <a14:useLocalDpi xmlns:a14="http://schemas.microsoft.com/office/drawing/2010/main" val="0"/>
              </a:ext>
            </a:extLst>
          </a:blip>
          <a:srcRect/>
          <a:stretch>
            <a:fillRect/>
          </a:stretch>
        </p:blipFill>
        <p:spPr bwMode="auto">
          <a:xfrm>
            <a:off x="6674598" y="2050948"/>
            <a:ext cx="1960464" cy="182299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001301" y="4050566"/>
            <a:ext cx="1367991" cy="623233"/>
          </a:xfrm>
          <a:prstGeom prst="rect">
            <a:avLst/>
          </a:prstGeom>
          <a:noFill/>
        </p:spPr>
        <p:txBody>
          <a:bodyPr wrap="square" lIns="68563" tIns="34283" rIns="68563" bIns="34283" rtlCol="0">
            <a:spAutoFit/>
          </a:bodyPr>
          <a:lstStyle/>
          <a:p>
            <a:pPr algn="ctr"/>
            <a:r>
              <a:rPr lang="en-US" dirty="0">
                <a:solidFill>
                  <a:prstClr val="black">
                    <a:lumMod val="75000"/>
                    <a:lumOff val="25000"/>
                  </a:prstClr>
                </a:solidFill>
                <a:latin typeface="Franklin Gothic Medium" panose="020B0603020102020204" pitchFamily="34" charset="0"/>
                <a:cs typeface="Khmer UI" panose="020B0502040204020203" pitchFamily="34" charset="0"/>
              </a:rPr>
              <a:t>New Floor</a:t>
            </a:r>
          </a:p>
          <a:p>
            <a:pPr algn="ctr"/>
            <a:r>
              <a:rPr lang="en-US" dirty="0">
                <a:solidFill>
                  <a:prstClr val="black">
                    <a:lumMod val="75000"/>
                    <a:lumOff val="25000"/>
                  </a:prstClr>
                </a:solidFill>
                <a:latin typeface="Franklin Gothic Medium" panose="020B0603020102020204" pitchFamily="34" charset="0"/>
                <a:cs typeface="Khmer UI" panose="020B0502040204020203" pitchFamily="34" charset="0"/>
              </a:rPr>
              <a:t>Area</a:t>
            </a:r>
          </a:p>
        </p:txBody>
      </p:sp>
      <p:sp>
        <p:nvSpPr>
          <p:cNvPr id="20" name="TextBox 19"/>
          <p:cNvSpPr txBox="1"/>
          <p:nvPr/>
        </p:nvSpPr>
        <p:spPr>
          <a:xfrm>
            <a:off x="6746506" y="4717308"/>
            <a:ext cx="1765724" cy="392401"/>
          </a:xfrm>
          <a:prstGeom prst="rect">
            <a:avLst/>
          </a:prstGeom>
          <a:noFill/>
        </p:spPr>
        <p:txBody>
          <a:bodyPr wrap="square" lIns="68563" tIns="34283" rIns="68563" bIns="34283" rtlCol="0">
            <a:spAutoFit/>
          </a:bodyPr>
          <a:lstStyle/>
          <a:p>
            <a:pPr algn="ctr"/>
            <a:r>
              <a:rPr lang="en-US" sz="2100" b="1" dirty="0">
                <a:solidFill>
                  <a:srgbClr val="F4740A"/>
                </a:solidFill>
                <a:effectLst>
                  <a:innerShdw blurRad="63500" dist="50800" dir="5400000">
                    <a:prstClr val="black">
                      <a:alpha val="50000"/>
                    </a:prstClr>
                  </a:innerShdw>
                </a:effectLst>
                <a:latin typeface="Franklin Gothic Medium" panose="020B0603020102020204" pitchFamily="34" charset="0"/>
                <a:cs typeface="Khmer UI" panose="020B0502040204020203" pitchFamily="34" charset="0"/>
              </a:rPr>
              <a:t>40,816,434</a:t>
            </a:r>
          </a:p>
        </p:txBody>
      </p:sp>
      <p:pic>
        <p:nvPicPr>
          <p:cNvPr id="21" name="Picture 20" descr="C:\Users\jcallan\AppData\Local\Microsoft\Windows\Temporary Internet Files\Content.IE5\N4ZXPIFE\Computer_lab_ico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3350" y="2506991"/>
            <a:ext cx="1168205" cy="985930"/>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a:extLst>
              <a:ext uri="{FF2B5EF4-FFF2-40B4-BE49-F238E27FC236}">
                <a16:creationId xmlns:a16="http://schemas.microsoft.com/office/drawing/2014/main" id="{AA1ABA96-F074-46C5-8C88-A894D7A44CE6}"/>
              </a:ext>
            </a:extLst>
          </p:cNvPr>
          <p:cNvSpPr>
            <a:spLocks noGrp="1"/>
          </p:cNvSpPr>
          <p:nvPr>
            <p:ph type="title"/>
          </p:nvPr>
        </p:nvSpPr>
        <p:spPr>
          <a:xfrm>
            <a:off x="413468" y="413467"/>
            <a:ext cx="8340918" cy="658943"/>
          </a:xfrm>
        </p:spPr>
        <p:txBody>
          <a:bodyPr/>
          <a:lstStyle/>
          <a:p>
            <a:pPr algn="l"/>
            <a:r>
              <a:rPr lang="en-US" dirty="0"/>
              <a:t>Dob by the numbers</a:t>
            </a:r>
          </a:p>
        </p:txBody>
      </p:sp>
    </p:spTree>
    <p:extLst>
      <p:ext uri="{BB962C8B-B14F-4D97-AF65-F5344CB8AC3E}">
        <p14:creationId xmlns:p14="http://schemas.microsoft.com/office/powerpoint/2010/main" val="30013508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21282</TotalTime>
  <Words>1556</Words>
  <Application>Microsoft Office PowerPoint</Application>
  <PresentationFormat>On-screen Show (4:3)</PresentationFormat>
  <Paragraphs>307</Paragraphs>
  <Slides>28</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Arial</vt:lpstr>
      <vt:lpstr>Arial Black</vt:lpstr>
      <vt:lpstr>Arial Unicode MS</vt:lpstr>
      <vt:lpstr>Calibri</vt:lpstr>
      <vt:lpstr>Century Gothic</vt:lpstr>
      <vt:lpstr>Courier New</vt:lpstr>
      <vt:lpstr>Franklin Gothic Demi</vt:lpstr>
      <vt:lpstr>Franklin Gothic Demi Cond</vt:lpstr>
      <vt:lpstr>Franklin Gothic Medium</vt:lpstr>
      <vt:lpstr>Franklin Gothic Medium Cond</vt:lpstr>
      <vt:lpstr>Symbol</vt:lpstr>
      <vt:lpstr>Tw Cen MT</vt:lpstr>
      <vt:lpstr>Wingdings</vt:lpstr>
      <vt:lpstr>Wingdings 2</vt:lpstr>
      <vt:lpstr>Office Theme</vt:lpstr>
      <vt:lpstr>PowerPoint Presentation</vt:lpstr>
      <vt:lpstr>Agenda</vt:lpstr>
      <vt:lpstr>WHO WE ARE</vt:lpstr>
      <vt:lpstr>What we do</vt:lpstr>
      <vt:lpstr>THE DEPARTMENT</vt:lpstr>
      <vt:lpstr>Building one city plan</vt:lpstr>
      <vt:lpstr>Building one city plan</vt:lpstr>
      <vt:lpstr>BUILDING ONE CITY PLAN</vt:lpstr>
      <vt:lpstr>Dob by the numbers</vt:lpstr>
      <vt:lpstr>DOB BY THE NUMBERS</vt:lpstr>
      <vt:lpstr>DOB BY THE NUMBERS</vt:lpstr>
      <vt:lpstr>DOB BY THE NUMBERS</vt:lpstr>
      <vt:lpstr>DOB BY THE NUMBERS</vt:lpstr>
      <vt:lpstr>Local law 152 of 2016</vt:lpstr>
      <vt:lpstr>Local law 152 of 2016</vt:lpstr>
      <vt:lpstr>  Building Occupancy Type Exceptions </vt:lpstr>
      <vt:lpstr> Inspection Schedule </vt:lpstr>
      <vt:lpstr>NYC Community District search</vt:lpstr>
      <vt:lpstr> Exposed Gas Piping </vt:lpstr>
      <vt:lpstr> Inspections Overview </vt:lpstr>
      <vt:lpstr>Inspections overview cont’d</vt:lpstr>
      <vt:lpstr> How to Complete the Inspection  </vt:lpstr>
      <vt:lpstr>How to complete the inspection</vt:lpstr>
      <vt:lpstr>Correcting Conditions</vt:lpstr>
      <vt:lpstr>Additional Tips &amp; Information</vt:lpstr>
      <vt:lpstr>Resources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Vittoria Semproni</dc:creator>
  <cp:lastModifiedBy>Nicole Wyley (Buildings)</cp:lastModifiedBy>
  <cp:revision>475</cp:revision>
  <cp:lastPrinted>2019-05-06T20:23:29Z</cp:lastPrinted>
  <dcterms:created xsi:type="dcterms:W3CDTF">2019-01-25T20:19:53Z</dcterms:created>
  <dcterms:modified xsi:type="dcterms:W3CDTF">2021-10-26T14:14:28Z</dcterms:modified>
</cp:coreProperties>
</file>